
<file path=[Content_Types].xml><?xml version="1.0" encoding="utf-8"?>
<Types xmlns="http://schemas.openxmlformats.org/package/2006/content-types">
  <Default Extension="tmp" ContentType="image/png"/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2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23.xml" ContentType="application/vnd.openxmlformats-officedocument.presentationml.notesSlide+xml"/>
  <Override PartName="/ppt/comments/comment3.xml" ContentType="application/vnd.openxmlformats-officedocument.presentationml.comment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notesSlides/notesSlide24.xml" ContentType="application/vnd.openxmlformats-officedocument.presentationml.notesSlide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notesSlides/notesSlide25.xml" ContentType="application/vnd.openxmlformats-officedocument.presentationml.notesSlide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notesSlides/notesSlide26.xml" ContentType="application/vnd.openxmlformats-officedocument.presentationml.notesSlide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37"/>
  </p:notesMasterIdLst>
  <p:sldIdLst>
    <p:sldId id="256" r:id="rId2"/>
    <p:sldId id="318" r:id="rId3"/>
    <p:sldId id="319" r:id="rId4"/>
    <p:sldId id="322" r:id="rId5"/>
    <p:sldId id="324" r:id="rId6"/>
    <p:sldId id="327" r:id="rId7"/>
    <p:sldId id="323" r:id="rId8"/>
    <p:sldId id="325" r:id="rId9"/>
    <p:sldId id="331" r:id="rId10"/>
    <p:sldId id="332" r:id="rId11"/>
    <p:sldId id="333" r:id="rId12"/>
    <p:sldId id="334" r:id="rId13"/>
    <p:sldId id="335" r:id="rId14"/>
    <p:sldId id="326" r:id="rId15"/>
    <p:sldId id="317" r:id="rId16"/>
    <p:sldId id="328" r:id="rId17"/>
    <p:sldId id="329" r:id="rId18"/>
    <p:sldId id="344" r:id="rId19"/>
    <p:sldId id="345" r:id="rId20"/>
    <p:sldId id="336" r:id="rId21"/>
    <p:sldId id="298" r:id="rId22"/>
    <p:sldId id="338" r:id="rId23"/>
    <p:sldId id="330" r:id="rId24"/>
    <p:sldId id="261" r:id="rId25"/>
    <p:sldId id="343" r:id="rId26"/>
    <p:sldId id="316" r:id="rId27"/>
    <p:sldId id="314" r:id="rId28"/>
    <p:sldId id="270" r:id="rId29"/>
    <p:sldId id="337" r:id="rId30"/>
    <p:sldId id="342" r:id="rId31"/>
    <p:sldId id="339" r:id="rId32"/>
    <p:sldId id="341" r:id="rId33"/>
    <p:sldId id="340" r:id="rId34"/>
    <p:sldId id="258" r:id="rId35"/>
    <p:sldId id="281" r:id="rId36"/>
  </p:sldIdLst>
  <p:sldSz cx="12192000" cy="6858000"/>
  <p:notesSz cx="6858000" cy="9144000"/>
  <p:custDataLst>
    <p:tags r:id="rId3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作者" initials="A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DB610"/>
    <a:srgbClr val="657B15"/>
    <a:srgbClr val="EDECEC"/>
    <a:srgbClr val="C4C2CC"/>
    <a:srgbClr val="EDEBEC"/>
    <a:srgbClr val="E1E0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53"/>
    <p:restoredTop sz="94669"/>
  </p:normalViewPr>
  <p:slideViewPr>
    <p:cSldViewPr snapToGrid="0">
      <p:cViewPr varScale="1">
        <p:scale>
          <a:sx n="87" d="100"/>
          <a:sy n="87" d="100"/>
        </p:scale>
        <p:origin x="307" y="62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commentAuthors" Target="commentAuthor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gs" Target="tags/tag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8-07-27T00:04:27.834" idx="1">
    <p:pos x="7764" y="-19"/>
    <p:text/>
    <p:extLst>
      <p:ext uri="{C676402C-5697-4E1C-873F-D02D1690AC5C}">
        <p15:threadingInfo xmlns:p15="http://schemas.microsoft.com/office/powerpoint/2012/main" timeZoneBias="-48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8-07-27T00:04:27.834" idx="1">
    <p:pos x="7764" y="-19"/>
    <p:text/>
    <p:extLst>
      <p:ext uri="{C676402C-5697-4E1C-873F-D02D1690AC5C}">
        <p15:threadingInfo xmlns:p15="http://schemas.microsoft.com/office/powerpoint/2012/main" timeZoneBias="-48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8-07-27T00:04:27.834" idx="1">
    <p:pos x="7764" y="-19"/>
    <p:text/>
    <p:extLst>
      <p:ext uri="{C676402C-5697-4E1C-873F-D02D1690AC5C}">
        <p15:threadingInfo xmlns:p15="http://schemas.microsoft.com/office/powerpoint/2012/main" timeZoneBias="-48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279C78-A6F9-4F65-92EE-DBD3449591CD}" type="datetimeFigureOut">
              <a:rPr lang="zh-CN" altLang="en-US" smtClean="0"/>
              <a:t>2018/8/23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2CF1E0-DE29-4263-90E2-E5C4CAEED69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56055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2CF1E0-DE29-4263-90E2-E5C4CAEED69A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13179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2CF1E0-DE29-4263-90E2-E5C4CAEED69A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78530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Find</a:t>
            </a:r>
            <a:r>
              <a:rPr lang="zh-CN" altLang="en-US" dirty="0"/>
              <a:t>可以用递归的模板，自选。</a:t>
            </a:r>
            <a:endParaRPr lang="en-US" altLang="zh-CN" dirty="0"/>
          </a:p>
          <a:p>
            <a:r>
              <a:rPr lang="en-US" altLang="zh-CN" dirty="0"/>
              <a:t>Num[z]</a:t>
            </a:r>
            <a:r>
              <a:rPr lang="zh-CN" altLang="en-US" dirty="0"/>
              <a:t>为</a:t>
            </a:r>
            <a:r>
              <a:rPr lang="en-US" altLang="zh-CN" dirty="0"/>
              <a:t>x</a:t>
            </a:r>
            <a:r>
              <a:rPr lang="zh-CN" altLang="en-US" dirty="0"/>
              <a:t>的子</a:t>
            </a:r>
            <a:r>
              <a:rPr lang="zh-CN" altLang="en-US"/>
              <a:t>节点个数也就是集合的大小，</a:t>
            </a:r>
            <a:r>
              <a:rPr lang="zh-CN" altLang="en-US" dirty="0"/>
              <a:t>永远包括自己 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2CF1E0-DE29-4263-90E2-E5C4CAEED69A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83476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2CF1E0-DE29-4263-90E2-E5C4CAEED69A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02710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2CF1E0-DE29-4263-90E2-E5C4CAEED69A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50772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2CF1E0-DE29-4263-90E2-E5C4CAEED69A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52889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/>
              <a:t>在图结构里（图里的点便是元素）</a:t>
            </a:r>
            <a:endParaRPr lang="en-US" altLang="zh-CN" sz="1200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2CF1E0-DE29-4263-90E2-E5C4CAEED69A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77122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2CF1E0-DE29-4263-90E2-E5C4CAEED69A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66608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2CF1E0-DE29-4263-90E2-E5C4CAEED69A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23623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2CF1E0-DE29-4263-90E2-E5C4CAEED69A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1912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2CF1E0-DE29-4263-90E2-E5C4CAEED69A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81064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2CF1E0-DE29-4263-90E2-E5C4CAEED69A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038477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2CF1E0-DE29-4263-90E2-E5C4CAEED69A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716484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2CF1E0-DE29-4263-90E2-E5C4CAEED69A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408726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2CF1E0-DE29-4263-90E2-E5C4CAEED69A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423036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2CF1E0-DE29-4263-90E2-E5C4CAEED69A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415574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黑板手画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2CF1E0-DE29-4263-90E2-E5C4CAEED69A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730510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2CF1E0-DE29-4263-90E2-E5C4CAEED69A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373885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可设置多重优先级条件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eg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</a:t>
            </a:r>
            <a:endParaRPr lang="en-GB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bool operator&lt;( Stone a, Stone b ) 14 { //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重载小于，按照结构体中</a:t>
            </a:r>
            <a:r>
              <a:rPr lang="en-GB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小的在队顶，如果</a:t>
            </a:r>
            <a:r>
              <a:rPr lang="en-GB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一样，则按照</a:t>
            </a:r>
            <a:r>
              <a:rPr lang="en-GB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的最小的在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队顶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15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if( </a:t>
            </a:r>
            <a:r>
              <a:rPr lang="en-GB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a.x</a:t>
            </a:r>
            <a:r>
              <a:rPr lang="en-GB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== </a:t>
            </a:r>
            <a:r>
              <a:rPr lang="en-GB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b.x</a:t>
            </a:r>
            <a:r>
              <a:rPr lang="en-GB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) return </a:t>
            </a:r>
            <a:r>
              <a:rPr lang="en-GB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a.y</a:t>
            </a:r>
            <a:r>
              <a:rPr lang="en-GB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&gt; </a:t>
            </a:r>
            <a:r>
              <a:rPr lang="en-GB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b.y</a:t>
            </a:r>
            <a:r>
              <a:rPr lang="en-GB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 16 return </a:t>
            </a:r>
            <a:r>
              <a:rPr lang="en-GB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a.x</a:t>
            </a:r>
            <a:r>
              <a:rPr lang="en-GB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&gt; </a:t>
            </a:r>
            <a:r>
              <a:rPr lang="en-GB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b.x</a:t>
            </a:r>
            <a:r>
              <a:rPr lang="en-GB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 17 }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2CF1E0-DE29-4263-90E2-E5C4CAEED69A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520002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2CF1E0-DE29-4263-90E2-E5C4CAEED69A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023962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2CF1E0-DE29-4263-90E2-E5C4CAEED69A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114297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2CF1E0-DE29-4263-90E2-E5C4CAEED69A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6723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2CF1E0-DE29-4263-90E2-E5C4CAEED69A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66999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2CF1E0-DE29-4263-90E2-E5C4CAEED69A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438198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2CF1E0-DE29-4263-90E2-E5C4CAEED69A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650654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2CF1E0-DE29-4263-90E2-E5C4CAEED69A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189834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2CF1E0-DE29-4263-90E2-E5C4CAEED69A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933911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2CF1E0-DE29-4263-90E2-E5C4CAEED69A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141136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2CF1E0-DE29-4263-90E2-E5C4CAEED69A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74862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2CF1E0-DE29-4263-90E2-E5C4CAEED69A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18380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2CF1E0-DE29-4263-90E2-E5C4CAEED69A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53320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2CF1E0-DE29-4263-90E2-E5C4CAEED69A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08639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2CF1E0-DE29-4263-90E2-E5C4CAEED69A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2697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2CF1E0-DE29-4263-90E2-E5C4CAEED69A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11507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2CF1E0-DE29-4263-90E2-E5C4CAEED69A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81989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8DDA8-7BF5-4597-ABB5-6E8A7C8CE00E}" type="datetimeFigureOut">
              <a:rPr lang="zh-CN" altLang="en-US" smtClean="0"/>
              <a:t>2018/8/23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4514E6-2F4A-4804-9890-4992EF18F0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7469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:blinds dir="vert"/>
      </p:transition>
    </mc:Choice>
    <mc:Fallback xmlns="">
      <p:transition spd="slow" advTm="0">
        <p:blinds dir="vert"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8DDA8-7BF5-4597-ABB5-6E8A7C8CE00E}" type="datetimeFigureOut">
              <a:rPr lang="zh-CN" altLang="en-US" smtClean="0"/>
              <a:t>2018/8/23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4514E6-2F4A-4804-9890-4992EF18F0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6441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:blinds dir="vert"/>
      </p:transition>
    </mc:Choice>
    <mc:Fallback xmlns="">
      <p:transition spd="slow" advTm="0">
        <p:blinds dir="vert"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8DDA8-7BF5-4597-ABB5-6E8A7C8CE00E}" type="datetimeFigureOut">
              <a:rPr lang="zh-CN" altLang="en-US" smtClean="0"/>
              <a:t>2018/8/23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4514E6-2F4A-4804-9890-4992EF18F0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6843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:blinds dir="vert"/>
      </p:transition>
    </mc:Choice>
    <mc:Fallback xmlns="">
      <p:transition spd="slow" advTm="0">
        <p:blinds dir="vert"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8DDA8-7BF5-4597-ABB5-6E8A7C8CE00E}" type="datetimeFigureOut">
              <a:rPr lang="zh-CN" altLang="en-US" smtClean="0"/>
              <a:t>2018/8/23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4514E6-2F4A-4804-9890-4992EF18F0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7828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:blinds dir="vert"/>
      </p:transition>
    </mc:Choice>
    <mc:Fallback xmlns="">
      <p:transition spd="slow" advTm="0">
        <p:blinds dir="vert"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8DDA8-7BF5-4597-ABB5-6E8A7C8CE00E}" type="datetimeFigureOut">
              <a:rPr lang="zh-CN" altLang="en-US" smtClean="0"/>
              <a:t>2018/8/23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4514E6-2F4A-4804-9890-4992EF18F0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5678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:blinds dir="vert"/>
      </p:transition>
    </mc:Choice>
    <mc:Fallback xmlns="">
      <p:transition spd="slow" advTm="0">
        <p:blinds dir="vert"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8DDA8-7BF5-4597-ABB5-6E8A7C8CE00E}" type="datetimeFigureOut">
              <a:rPr lang="zh-CN" altLang="en-US" smtClean="0"/>
              <a:t>2018/8/23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4514E6-2F4A-4804-9890-4992EF18F0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9880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:blinds dir="vert"/>
      </p:transition>
    </mc:Choice>
    <mc:Fallback xmlns="">
      <p:transition spd="slow" advTm="0">
        <p:blinds dir="vert"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8DDA8-7BF5-4597-ABB5-6E8A7C8CE00E}" type="datetimeFigureOut">
              <a:rPr lang="zh-CN" altLang="en-US" smtClean="0"/>
              <a:t>2018/8/23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4514E6-2F4A-4804-9890-4992EF18F0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0586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:blinds dir="vert"/>
      </p:transition>
    </mc:Choice>
    <mc:Fallback xmlns="">
      <p:transition spd="slow" advTm="0">
        <p:blinds dir="vert"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8DDA8-7BF5-4597-ABB5-6E8A7C8CE00E}" type="datetimeFigureOut">
              <a:rPr lang="zh-CN" altLang="en-US" smtClean="0"/>
              <a:t>2018/8/23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4514E6-2F4A-4804-9890-4992EF18F0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5778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:blinds dir="vert"/>
      </p:transition>
    </mc:Choice>
    <mc:Fallback xmlns="">
      <p:transition spd="slow" advTm="0">
        <p:blinds dir="vert"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8DDA8-7BF5-4597-ABB5-6E8A7C8CE00E}" type="datetimeFigureOut">
              <a:rPr lang="zh-CN" altLang="en-US" smtClean="0"/>
              <a:t>2018/8/23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4514E6-2F4A-4804-9890-4992EF18F0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0620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:blinds dir="vert"/>
      </p:transition>
    </mc:Choice>
    <mc:Fallback xmlns="">
      <p:transition spd="slow" advTm="0">
        <p:blinds dir="vert"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8DDA8-7BF5-4597-ABB5-6E8A7C8CE00E}" type="datetimeFigureOut">
              <a:rPr lang="zh-CN" altLang="en-US" smtClean="0"/>
              <a:t>2018/8/23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4514E6-2F4A-4804-9890-4992EF18F0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9961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:blinds dir="vert"/>
      </p:transition>
    </mc:Choice>
    <mc:Fallback xmlns="">
      <p:transition spd="slow" advTm="0">
        <p:blinds dir="vert"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8DDA8-7BF5-4597-ABB5-6E8A7C8CE00E}" type="datetimeFigureOut">
              <a:rPr lang="zh-CN" altLang="en-US" smtClean="0"/>
              <a:t>2018/8/23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4514E6-2F4A-4804-9890-4992EF18F0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5569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:blinds dir="vert"/>
      </p:transition>
    </mc:Choice>
    <mc:Fallback xmlns="">
      <p:transition spd="slow" advTm="0">
        <p:blinds dir="vert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C4C2CC">
                <a:alpha val="50000"/>
              </a:srgbClr>
            </a:gs>
            <a:gs pos="100000">
              <a:schemeClr val="bg1">
                <a:lumMod val="9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08DDA8-7BF5-4597-ABB5-6E8A7C8CE00E}" type="datetimeFigureOut">
              <a:rPr lang="zh-CN" altLang="en-US" smtClean="0"/>
              <a:t>2018/8/23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4514E6-2F4A-4804-9890-4992EF18F0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87814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1600" advTm="0">
        <p:blinds dir="vert"/>
      </p:transition>
    </mc:Choice>
    <mc:Fallback xmlns="">
      <p:transition spd="slow" advTm="0">
        <p:blinds dir="vert"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tags" Target="../tags/tag9.xml"/><Relationship Id="rId13" Type="http://schemas.openxmlformats.org/officeDocument/2006/relationships/slideLayout" Target="../slideLayouts/slideLayout7.xml"/><Relationship Id="rId18" Type="http://schemas.openxmlformats.org/officeDocument/2006/relationships/image" Target="../media/image3.emf"/><Relationship Id="rId3" Type="http://schemas.openxmlformats.org/officeDocument/2006/relationships/tags" Target="../tags/tag4.xml"/><Relationship Id="rId21" Type="http://schemas.openxmlformats.org/officeDocument/2006/relationships/image" Target="../media/image6.emf"/><Relationship Id="rId7" Type="http://schemas.openxmlformats.org/officeDocument/2006/relationships/tags" Target="../tags/tag8.xml"/><Relationship Id="rId12" Type="http://schemas.openxmlformats.org/officeDocument/2006/relationships/tags" Target="../tags/tag13.xml"/><Relationship Id="rId17" Type="http://schemas.openxmlformats.org/officeDocument/2006/relationships/image" Target="../media/image2.emf"/><Relationship Id="rId25" Type="http://schemas.openxmlformats.org/officeDocument/2006/relationships/image" Target="../media/image10.emf"/><Relationship Id="rId2" Type="http://schemas.openxmlformats.org/officeDocument/2006/relationships/tags" Target="../tags/tag3.xml"/><Relationship Id="rId16" Type="http://schemas.microsoft.com/office/2007/relationships/hdphoto" Target="../media/hdphoto1.wdp"/><Relationship Id="rId20" Type="http://schemas.openxmlformats.org/officeDocument/2006/relationships/image" Target="../media/image5.emf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tags" Target="../tags/tag12.xml"/><Relationship Id="rId24" Type="http://schemas.openxmlformats.org/officeDocument/2006/relationships/image" Target="../media/image9.emf"/><Relationship Id="rId5" Type="http://schemas.openxmlformats.org/officeDocument/2006/relationships/tags" Target="../tags/tag6.xml"/><Relationship Id="rId15" Type="http://schemas.openxmlformats.org/officeDocument/2006/relationships/image" Target="../media/image1.jpeg"/><Relationship Id="rId23" Type="http://schemas.openxmlformats.org/officeDocument/2006/relationships/image" Target="../media/image8.emf"/><Relationship Id="rId10" Type="http://schemas.openxmlformats.org/officeDocument/2006/relationships/tags" Target="../tags/tag11.xml"/><Relationship Id="rId19" Type="http://schemas.openxmlformats.org/officeDocument/2006/relationships/image" Target="../media/image4.emf"/><Relationship Id="rId4" Type="http://schemas.openxmlformats.org/officeDocument/2006/relationships/tags" Target="../tags/tag5.xml"/><Relationship Id="rId9" Type="http://schemas.openxmlformats.org/officeDocument/2006/relationships/tags" Target="../tags/tag10.xml"/><Relationship Id="rId14" Type="http://schemas.openxmlformats.org/officeDocument/2006/relationships/notesSlide" Target="../notesSlides/notesSlide1.xml"/><Relationship Id="rId22" Type="http://schemas.openxmlformats.org/officeDocument/2006/relationships/image" Target="../media/image7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7" Type="http://schemas.openxmlformats.org/officeDocument/2006/relationships/image" Target="../media/image26.tmp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tmp"/><Relationship Id="rId5" Type="http://schemas.openxmlformats.org/officeDocument/2006/relationships/image" Target="../media/image24.tmp"/><Relationship Id="rId4" Type="http://schemas.openxmlformats.org/officeDocument/2006/relationships/image" Target="../media/image20.tm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tmp"/><Relationship Id="rId5" Type="http://schemas.openxmlformats.org/officeDocument/2006/relationships/image" Target="../media/image28.tmp"/><Relationship Id="rId4" Type="http://schemas.openxmlformats.org/officeDocument/2006/relationships/image" Target="../media/image27.tm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tm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7" Type="http://schemas.openxmlformats.org/officeDocument/2006/relationships/image" Target="../media/image35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tmp"/><Relationship Id="rId5" Type="http://schemas.openxmlformats.org/officeDocument/2006/relationships/image" Target="../media/image33.png"/><Relationship Id="rId4" Type="http://schemas.openxmlformats.org/officeDocument/2006/relationships/image" Target="../media/image12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12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tmp"/><Relationship Id="rId4" Type="http://schemas.openxmlformats.org/officeDocument/2006/relationships/image" Target="../media/image37.tm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tmp"/><Relationship Id="rId5" Type="http://schemas.openxmlformats.org/officeDocument/2006/relationships/image" Target="../media/image37.tmp"/><Relationship Id="rId4" Type="http://schemas.openxmlformats.org/officeDocument/2006/relationships/image" Target="../media/image12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7" Type="http://schemas.openxmlformats.org/officeDocument/2006/relationships/comments" Target="../comments/comment1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tmp"/><Relationship Id="rId5" Type="http://schemas.openxmlformats.org/officeDocument/2006/relationships/image" Target="../media/image42.emf"/><Relationship Id="rId4" Type="http://schemas.openxmlformats.org/officeDocument/2006/relationships/image" Target="../media/image41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comments" Target="../comments/comment2.xml"/><Relationship Id="rId5" Type="http://schemas.openxmlformats.org/officeDocument/2006/relationships/image" Target="../media/image42.emf"/><Relationship Id="rId4" Type="http://schemas.openxmlformats.org/officeDocument/2006/relationships/image" Target="../media/image41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comments" Target="../comments/comment3.xml"/><Relationship Id="rId5" Type="http://schemas.openxmlformats.org/officeDocument/2006/relationships/image" Target="../media/image42.emf"/><Relationship Id="rId4" Type="http://schemas.openxmlformats.org/officeDocument/2006/relationships/image" Target="../media/image41.emf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emf"/><Relationship Id="rId3" Type="http://schemas.openxmlformats.org/officeDocument/2006/relationships/tags" Target="../tags/tag16.xml"/><Relationship Id="rId7" Type="http://schemas.openxmlformats.org/officeDocument/2006/relationships/image" Target="../media/image45.emf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6" Type="http://schemas.openxmlformats.org/officeDocument/2006/relationships/image" Target="../media/image44.emf"/><Relationship Id="rId11" Type="http://schemas.openxmlformats.org/officeDocument/2006/relationships/image" Target="../media/image49.tmp"/><Relationship Id="rId5" Type="http://schemas.openxmlformats.org/officeDocument/2006/relationships/notesSlide" Target="../notesSlides/notesSlide24.xml"/><Relationship Id="rId10" Type="http://schemas.openxmlformats.org/officeDocument/2006/relationships/image" Target="../media/image48.png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47.emf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emf"/><Relationship Id="rId3" Type="http://schemas.openxmlformats.org/officeDocument/2006/relationships/tags" Target="../tags/tag19.xml"/><Relationship Id="rId7" Type="http://schemas.openxmlformats.org/officeDocument/2006/relationships/image" Target="../media/image45.emf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image" Target="../media/image44.emf"/><Relationship Id="rId11" Type="http://schemas.openxmlformats.org/officeDocument/2006/relationships/image" Target="../media/image49.tmp"/><Relationship Id="rId5" Type="http://schemas.openxmlformats.org/officeDocument/2006/relationships/notesSlide" Target="../notesSlides/notesSlide25.xml"/><Relationship Id="rId10" Type="http://schemas.openxmlformats.org/officeDocument/2006/relationships/image" Target="../media/image48.png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47.emf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emf"/><Relationship Id="rId3" Type="http://schemas.openxmlformats.org/officeDocument/2006/relationships/tags" Target="../tags/tag22.xml"/><Relationship Id="rId7" Type="http://schemas.openxmlformats.org/officeDocument/2006/relationships/image" Target="../media/image45.emf"/><Relationship Id="rId2" Type="http://schemas.openxmlformats.org/officeDocument/2006/relationships/tags" Target="../tags/tag21.xml"/><Relationship Id="rId1" Type="http://schemas.openxmlformats.org/officeDocument/2006/relationships/tags" Target="../tags/tag20.xml"/><Relationship Id="rId6" Type="http://schemas.openxmlformats.org/officeDocument/2006/relationships/image" Target="../media/image44.emf"/><Relationship Id="rId11" Type="http://schemas.openxmlformats.org/officeDocument/2006/relationships/image" Target="../media/image51.tmp"/><Relationship Id="rId5" Type="http://schemas.openxmlformats.org/officeDocument/2006/relationships/notesSlide" Target="../notesSlides/notesSlide26.xml"/><Relationship Id="rId10" Type="http://schemas.openxmlformats.org/officeDocument/2006/relationships/image" Target="../media/image50.tmp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47.emf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emf"/><Relationship Id="rId3" Type="http://schemas.openxmlformats.org/officeDocument/2006/relationships/tags" Target="../tags/tag25.xml"/><Relationship Id="rId7" Type="http://schemas.openxmlformats.org/officeDocument/2006/relationships/image" Target="../media/image45.emf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image" Target="../media/image44.emf"/><Relationship Id="rId5" Type="http://schemas.openxmlformats.org/officeDocument/2006/relationships/notesSlide" Target="../notesSlides/notesSlide27.xml"/><Relationship Id="rId10" Type="http://schemas.openxmlformats.org/officeDocument/2006/relationships/image" Target="../media/image52.png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47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baike.sogou.com/lemma/ShowInnerLink.htm?lemmaId=111776&amp;ss_c=ssc.citiao.link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tmp"/><Relationship Id="rId5" Type="http://schemas.openxmlformats.org/officeDocument/2006/relationships/image" Target="../media/image13.tmp"/><Relationship Id="rId4" Type="http://schemas.openxmlformats.org/officeDocument/2006/relationships/image" Target="../media/image12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tmp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tmp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tmp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tmp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emf"/><Relationship Id="rId3" Type="http://schemas.openxmlformats.org/officeDocument/2006/relationships/tags" Target="../tags/tag28.xml"/><Relationship Id="rId7" Type="http://schemas.openxmlformats.org/officeDocument/2006/relationships/image" Target="../media/image59.emf"/><Relationship Id="rId2" Type="http://schemas.openxmlformats.org/officeDocument/2006/relationships/tags" Target="../tags/tag27.xml"/><Relationship Id="rId1" Type="http://schemas.openxmlformats.org/officeDocument/2006/relationships/tags" Target="../tags/tag26.xml"/><Relationship Id="rId6" Type="http://schemas.openxmlformats.org/officeDocument/2006/relationships/image" Target="../media/image58.jpeg"/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61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emf"/><Relationship Id="rId5" Type="http://schemas.openxmlformats.org/officeDocument/2006/relationships/image" Target="../media/image63.emf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7" Type="http://schemas.openxmlformats.org/officeDocument/2006/relationships/image" Target="../media/image17.tm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tmp"/><Relationship Id="rId5" Type="http://schemas.openxmlformats.org/officeDocument/2006/relationships/image" Target="../media/image15.tmp"/><Relationship Id="rId4" Type="http://schemas.openxmlformats.org/officeDocument/2006/relationships/image" Target="../media/image12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7" Type="http://schemas.openxmlformats.org/officeDocument/2006/relationships/image" Target="../media/image18.tm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tmp"/><Relationship Id="rId5" Type="http://schemas.openxmlformats.org/officeDocument/2006/relationships/image" Target="../media/image16.tmp"/><Relationship Id="rId4" Type="http://schemas.openxmlformats.org/officeDocument/2006/relationships/image" Target="../media/image12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tmp"/><Relationship Id="rId4" Type="http://schemas.openxmlformats.org/officeDocument/2006/relationships/image" Target="../media/image12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tmp"/><Relationship Id="rId5" Type="http://schemas.openxmlformats.org/officeDocument/2006/relationships/image" Target="../media/image20.tmp"/><Relationship Id="rId4" Type="http://schemas.openxmlformats.org/officeDocument/2006/relationships/image" Target="../media/image12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tmp"/><Relationship Id="rId5" Type="http://schemas.openxmlformats.org/officeDocument/2006/relationships/image" Target="../media/image20.tmp"/><Relationship Id="rId4" Type="http://schemas.openxmlformats.org/officeDocument/2006/relationships/image" Target="../media/image12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tmp"/><Relationship Id="rId5" Type="http://schemas.openxmlformats.org/officeDocument/2006/relationships/image" Target="../media/image20.tmp"/><Relationship Id="rId4" Type="http://schemas.openxmlformats.org/officeDocument/2006/relationships/image" Target="../media/image12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A_图片 15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15" cstate="print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0743"/>
          </a:xfrm>
          <a:prstGeom prst="rect">
            <a:avLst/>
          </a:prstGeom>
        </p:spPr>
      </p:pic>
      <p:pic>
        <p:nvPicPr>
          <p:cNvPr id="6" name="PA_图片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7"/>
          <a:stretch>
            <a:fillRect/>
          </a:stretch>
        </p:blipFill>
        <p:spPr>
          <a:xfrm>
            <a:off x="2258148" y="410268"/>
            <a:ext cx="7632524" cy="5088700"/>
          </a:xfrm>
          <a:prstGeom prst="rect">
            <a:avLst/>
          </a:prstGeom>
        </p:spPr>
      </p:pic>
      <p:sp>
        <p:nvSpPr>
          <p:cNvPr id="8" name="PA_文本框 7"/>
          <p:cNvSpPr txBox="1"/>
          <p:nvPr>
            <p:custDataLst>
              <p:tags r:id="rId3"/>
            </p:custDataLst>
          </p:nvPr>
        </p:nvSpPr>
        <p:spPr>
          <a:xfrm>
            <a:off x="3348535" y="1964115"/>
            <a:ext cx="57007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dirty="0">
                <a:cs typeface="+mn-ea"/>
                <a:sym typeface="+mn-lt"/>
              </a:rPr>
              <a:t>并查集和优先队列</a:t>
            </a:r>
            <a:endParaRPr lang="en-US" altLang="zh-CN" sz="5400" dirty="0">
              <a:cs typeface="+mn-ea"/>
              <a:sym typeface="+mn-lt"/>
            </a:endParaRPr>
          </a:p>
        </p:txBody>
      </p:sp>
      <p:sp>
        <p:nvSpPr>
          <p:cNvPr id="9" name="PA_文本框 8"/>
          <p:cNvSpPr txBox="1"/>
          <p:nvPr>
            <p:custDataLst>
              <p:tags r:id="rId4"/>
            </p:custDataLst>
          </p:nvPr>
        </p:nvSpPr>
        <p:spPr>
          <a:xfrm>
            <a:off x="4143849" y="3190317"/>
            <a:ext cx="34973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altLang="zh-CN" sz="2800" dirty="0"/>
              <a:t>union-find set </a:t>
            </a:r>
            <a:r>
              <a:rPr lang="en-US" altLang="zh-CN" sz="2800" dirty="0"/>
              <a:t>&amp; </a:t>
            </a:r>
            <a:r>
              <a:rPr lang="en-US" altLang="zh-CN" sz="2800" dirty="0" err="1"/>
              <a:t>priority_queue</a:t>
            </a:r>
            <a:endParaRPr lang="zh-CN" altLang="en-US" sz="2800" dirty="0">
              <a:cs typeface="+mn-ea"/>
              <a:sym typeface="+mn-lt"/>
            </a:endParaRPr>
          </a:p>
        </p:txBody>
      </p:sp>
      <p:pic>
        <p:nvPicPr>
          <p:cNvPr id="20" name="PA_图片 19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8"/>
          <a:stretch>
            <a:fillRect/>
          </a:stretch>
        </p:blipFill>
        <p:spPr>
          <a:xfrm rot="614416">
            <a:off x="8830199" y="5079250"/>
            <a:ext cx="438141" cy="950379"/>
          </a:xfrm>
          <a:prstGeom prst="rect">
            <a:avLst/>
          </a:prstGeom>
        </p:spPr>
      </p:pic>
      <p:pic>
        <p:nvPicPr>
          <p:cNvPr id="21" name="PA_图片 20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9"/>
          <a:stretch>
            <a:fillRect/>
          </a:stretch>
        </p:blipFill>
        <p:spPr>
          <a:xfrm>
            <a:off x="4034682" y="5286305"/>
            <a:ext cx="1113199" cy="425326"/>
          </a:xfrm>
          <a:prstGeom prst="rect">
            <a:avLst/>
          </a:prstGeom>
        </p:spPr>
      </p:pic>
      <p:pic>
        <p:nvPicPr>
          <p:cNvPr id="22" name="PA_图片 21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0"/>
          <a:stretch>
            <a:fillRect/>
          </a:stretch>
        </p:blipFill>
        <p:spPr>
          <a:xfrm rot="20520705">
            <a:off x="2432103" y="5358311"/>
            <a:ext cx="550636" cy="532680"/>
          </a:xfrm>
          <a:prstGeom prst="rect">
            <a:avLst/>
          </a:prstGeom>
        </p:spPr>
      </p:pic>
      <p:pic>
        <p:nvPicPr>
          <p:cNvPr id="23" name="PA_图片 22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1"/>
          <a:stretch>
            <a:fillRect/>
          </a:stretch>
        </p:blipFill>
        <p:spPr>
          <a:xfrm rot="19506534">
            <a:off x="304976" y="1649970"/>
            <a:ext cx="736945" cy="1297904"/>
          </a:xfrm>
          <a:prstGeom prst="rect">
            <a:avLst/>
          </a:prstGeom>
        </p:spPr>
      </p:pic>
      <p:pic>
        <p:nvPicPr>
          <p:cNvPr id="24" name="PA_图片 23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2"/>
          <a:stretch>
            <a:fillRect/>
          </a:stretch>
        </p:blipFill>
        <p:spPr>
          <a:xfrm>
            <a:off x="2746515" y="818860"/>
            <a:ext cx="902079" cy="885825"/>
          </a:xfrm>
          <a:prstGeom prst="rect">
            <a:avLst/>
          </a:prstGeom>
        </p:spPr>
      </p:pic>
      <p:pic>
        <p:nvPicPr>
          <p:cNvPr id="25" name="PA_图片 24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3"/>
          <a:stretch>
            <a:fillRect/>
          </a:stretch>
        </p:blipFill>
        <p:spPr>
          <a:xfrm rot="1691376">
            <a:off x="8558641" y="725392"/>
            <a:ext cx="577557" cy="1047362"/>
          </a:xfrm>
          <a:prstGeom prst="rect">
            <a:avLst/>
          </a:prstGeom>
        </p:spPr>
      </p:pic>
      <p:pic>
        <p:nvPicPr>
          <p:cNvPr id="26" name="PA_图片 25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4"/>
          <a:stretch>
            <a:fillRect/>
          </a:stretch>
        </p:blipFill>
        <p:spPr>
          <a:xfrm rot="4665898">
            <a:off x="10885217" y="2467178"/>
            <a:ext cx="800605" cy="658562"/>
          </a:xfrm>
          <a:prstGeom prst="rect">
            <a:avLst/>
          </a:prstGeom>
        </p:spPr>
      </p:pic>
      <p:pic>
        <p:nvPicPr>
          <p:cNvPr id="27" name="PA_图片 26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5"/>
          <a:stretch>
            <a:fillRect/>
          </a:stretch>
        </p:blipFill>
        <p:spPr>
          <a:xfrm rot="900000">
            <a:off x="11435748" y="549466"/>
            <a:ext cx="1363340" cy="1424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043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:blinds dir="vert"/>
      </p:transition>
    </mc:Choice>
    <mc:Fallback xmlns="">
      <p:transition spd="slow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mph" presetSubtype="0" autoRev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250"/>
                            </p:stCondLst>
                            <p:childTnLst>
                              <p:par>
                                <p:cTn id="14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8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9" presetClass="entr" presetSubtype="0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49" presetClass="entr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49" presetClass="entr" presetSubtype="0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49" presetClass="entr" presetSubtype="0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49" presetClass="entr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49" presetClass="entr" presetSubtype="0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 7"/>
          <p:cNvSpPr/>
          <p:nvPr/>
        </p:nvSpPr>
        <p:spPr>
          <a:xfrm>
            <a:off x="864975" y="742950"/>
            <a:ext cx="431800" cy="577850"/>
          </a:xfrm>
          <a:custGeom>
            <a:avLst/>
            <a:gdLst>
              <a:gd name="connsiteX0" fmla="*/ 88900 w 431800"/>
              <a:gd name="connsiteY0" fmla="*/ 0 h 577850"/>
              <a:gd name="connsiteX1" fmla="*/ 0 w 431800"/>
              <a:gd name="connsiteY1" fmla="*/ 133350 h 577850"/>
              <a:gd name="connsiteX2" fmla="*/ 25400 w 431800"/>
              <a:gd name="connsiteY2" fmla="*/ 298450 h 577850"/>
              <a:gd name="connsiteX3" fmla="*/ 158750 w 431800"/>
              <a:gd name="connsiteY3" fmla="*/ 577850 h 577850"/>
              <a:gd name="connsiteX4" fmla="*/ 361950 w 431800"/>
              <a:gd name="connsiteY4" fmla="*/ 501650 h 577850"/>
              <a:gd name="connsiteX5" fmla="*/ 431800 w 431800"/>
              <a:gd name="connsiteY5" fmla="*/ 393700 h 577850"/>
              <a:gd name="connsiteX6" fmla="*/ 215900 w 431800"/>
              <a:gd name="connsiteY6" fmla="*/ 38100 h 577850"/>
              <a:gd name="connsiteX7" fmla="*/ 88900 w 431800"/>
              <a:gd name="connsiteY7" fmla="*/ 0 h 577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31800" h="577850">
                <a:moveTo>
                  <a:pt x="88900" y="0"/>
                </a:moveTo>
                <a:lnTo>
                  <a:pt x="0" y="133350"/>
                </a:lnTo>
                <a:lnTo>
                  <a:pt x="25400" y="298450"/>
                </a:lnTo>
                <a:lnTo>
                  <a:pt x="158750" y="577850"/>
                </a:lnTo>
                <a:lnTo>
                  <a:pt x="361950" y="501650"/>
                </a:lnTo>
                <a:lnTo>
                  <a:pt x="431800" y="393700"/>
                </a:lnTo>
                <a:lnTo>
                  <a:pt x="215900" y="38100"/>
                </a:lnTo>
                <a:lnTo>
                  <a:pt x="88900" y="0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 w="127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975" y="625502"/>
            <a:ext cx="1203750" cy="1113750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FC821F13-DE76-3146-831A-DB4C97CA1E87}"/>
              </a:ext>
            </a:extLst>
          </p:cNvPr>
          <p:cNvSpPr txBox="1"/>
          <p:nvPr/>
        </p:nvSpPr>
        <p:spPr>
          <a:xfrm>
            <a:off x="1784803" y="330341"/>
            <a:ext cx="3937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>
                <a:solidFill>
                  <a:schemeClr val="accent4">
                    <a:lumMod val="50000"/>
                  </a:schemeClr>
                </a:solidFill>
                <a:cs typeface="+mn-ea"/>
                <a:sym typeface="+mn-lt"/>
              </a:rPr>
              <a:t>（一）并查集精髓</a:t>
            </a:r>
          </a:p>
        </p:txBody>
      </p:sp>
      <p:sp>
        <p:nvSpPr>
          <p:cNvPr id="9" name="内容占位符 2">
            <a:extLst>
              <a:ext uri="{FF2B5EF4-FFF2-40B4-BE49-F238E27FC236}">
                <a16:creationId xmlns:a16="http://schemas.microsoft.com/office/drawing/2014/main" id="{BA76704F-2FEC-4FFA-B18E-FB87ABD27A94}"/>
              </a:ext>
            </a:extLst>
          </p:cNvPr>
          <p:cNvSpPr txBox="1">
            <a:spLocks/>
          </p:cNvSpPr>
          <p:nvPr/>
        </p:nvSpPr>
        <p:spPr>
          <a:xfrm>
            <a:off x="1892833" y="1133891"/>
            <a:ext cx="9601196" cy="331893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8000">
              <a:lnSpc>
                <a:spcPts val="3200"/>
              </a:lnSpc>
              <a:spcBef>
                <a:spcPts val="600"/>
              </a:spcBef>
            </a:pPr>
            <a:r>
              <a:rPr lang="zh-CN" altLang="en-US" sz="3200" dirty="0"/>
              <a:t>用于“查找集合中的元素”与“</a:t>
            </a:r>
            <a:r>
              <a:rPr lang="zh-CN" altLang="en-US" sz="3200" dirty="0">
                <a:highlight>
                  <a:srgbClr val="FFFF00"/>
                </a:highlight>
              </a:rPr>
              <a:t>合并不相交集合</a:t>
            </a:r>
            <a:r>
              <a:rPr lang="zh-CN" altLang="en-US" sz="3200" dirty="0"/>
              <a:t>” 。</a:t>
            </a:r>
            <a:endParaRPr lang="en-US" altLang="zh-CN" sz="3200" dirty="0"/>
          </a:p>
          <a:p>
            <a:pPr marL="288000">
              <a:lnSpc>
                <a:spcPts val="3200"/>
              </a:lnSpc>
              <a:spcBef>
                <a:spcPts val="600"/>
              </a:spcBef>
            </a:pPr>
            <a:endParaRPr lang="en-US" altLang="zh-CN" sz="3200" dirty="0"/>
          </a:p>
          <a:p>
            <a:pPr marL="288000">
              <a:lnSpc>
                <a:spcPts val="3200"/>
              </a:lnSpc>
              <a:spcBef>
                <a:spcPts val="600"/>
              </a:spcBef>
            </a:pPr>
            <a:endParaRPr lang="en-US" altLang="zh-CN" sz="32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33940AF-CAE4-41B9-9DCD-14DE75394F0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0" r="2680" b="91540"/>
          <a:stretch/>
        </p:blipFill>
        <p:spPr>
          <a:xfrm>
            <a:off x="1665762" y="1652658"/>
            <a:ext cx="9138432" cy="44580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99482739-0D5B-48DE-B77F-172B6C2D1E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98461"/>
            <a:ext cx="7864428" cy="4155150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099CEBA3-D34D-46AF-9390-5A5AC963FFE3}"/>
              </a:ext>
            </a:extLst>
          </p:cNvPr>
          <p:cNvSpPr/>
          <p:nvPr/>
        </p:nvSpPr>
        <p:spPr>
          <a:xfrm>
            <a:off x="343866" y="2092684"/>
            <a:ext cx="433210" cy="398568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73FC7E1-B2C1-4DDC-9B46-CF9F4586939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0667" y="3002130"/>
            <a:ext cx="5931333" cy="385587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313F423C-EC36-4EC0-B39F-6B8727D70A4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5" t="68162" r="41260" b="-1250"/>
          <a:stretch/>
        </p:blipFill>
        <p:spPr>
          <a:xfrm>
            <a:off x="343866" y="3268913"/>
            <a:ext cx="4884821" cy="398568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D33A6A38-0072-4D6E-AE22-BA542F41169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894" t="68162" r="20426" b="-5070"/>
          <a:stretch/>
        </p:blipFill>
        <p:spPr>
          <a:xfrm>
            <a:off x="343866" y="3661704"/>
            <a:ext cx="2175991" cy="444573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7EB08360-D971-484F-AFDE-4DAC6326115A}"/>
              </a:ext>
            </a:extLst>
          </p:cNvPr>
          <p:cNvSpPr txBox="1"/>
          <p:nvPr/>
        </p:nvSpPr>
        <p:spPr>
          <a:xfrm>
            <a:off x="3200" y="1665456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  <a:latin typeface="+mn-ea"/>
              </a:rPr>
              <a:t>一般情况下</a:t>
            </a:r>
          </a:p>
        </p:txBody>
      </p:sp>
    </p:spTree>
    <p:extLst>
      <p:ext uri="{BB962C8B-B14F-4D97-AF65-F5344CB8AC3E}">
        <p14:creationId xmlns:p14="http://schemas.microsoft.com/office/powerpoint/2010/main" val="369955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:blinds dir="vert"/>
      </p:transition>
    </mc:Choice>
    <mc:Fallback xmlns="">
      <p:transition spd="slow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6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8" grpId="2" animBg="1"/>
      <p:bldP spid="2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 7"/>
          <p:cNvSpPr/>
          <p:nvPr/>
        </p:nvSpPr>
        <p:spPr>
          <a:xfrm>
            <a:off x="864975" y="742950"/>
            <a:ext cx="431800" cy="577850"/>
          </a:xfrm>
          <a:custGeom>
            <a:avLst/>
            <a:gdLst>
              <a:gd name="connsiteX0" fmla="*/ 88900 w 431800"/>
              <a:gd name="connsiteY0" fmla="*/ 0 h 577850"/>
              <a:gd name="connsiteX1" fmla="*/ 0 w 431800"/>
              <a:gd name="connsiteY1" fmla="*/ 133350 h 577850"/>
              <a:gd name="connsiteX2" fmla="*/ 25400 w 431800"/>
              <a:gd name="connsiteY2" fmla="*/ 298450 h 577850"/>
              <a:gd name="connsiteX3" fmla="*/ 158750 w 431800"/>
              <a:gd name="connsiteY3" fmla="*/ 577850 h 577850"/>
              <a:gd name="connsiteX4" fmla="*/ 361950 w 431800"/>
              <a:gd name="connsiteY4" fmla="*/ 501650 h 577850"/>
              <a:gd name="connsiteX5" fmla="*/ 431800 w 431800"/>
              <a:gd name="connsiteY5" fmla="*/ 393700 h 577850"/>
              <a:gd name="connsiteX6" fmla="*/ 215900 w 431800"/>
              <a:gd name="connsiteY6" fmla="*/ 38100 h 577850"/>
              <a:gd name="connsiteX7" fmla="*/ 88900 w 431800"/>
              <a:gd name="connsiteY7" fmla="*/ 0 h 577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31800" h="577850">
                <a:moveTo>
                  <a:pt x="88900" y="0"/>
                </a:moveTo>
                <a:lnTo>
                  <a:pt x="0" y="133350"/>
                </a:lnTo>
                <a:lnTo>
                  <a:pt x="25400" y="298450"/>
                </a:lnTo>
                <a:lnTo>
                  <a:pt x="158750" y="577850"/>
                </a:lnTo>
                <a:lnTo>
                  <a:pt x="361950" y="501650"/>
                </a:lnTo>
                <a:lnTo>
                  <a:pt x="431800" y="393700"/>
                </a:lnTo>
                <a:lnTo>
                  <a:pt x="215900" y="38100"/>
                </a:lnTo>
                <a:lnTo>
                  <a:pt x="88900" y="0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 w="127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975" y="625502"/>
            <a:ext cx="1203750" cy="1113750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FC821F13-DE76-3146-831A-DB4C97CA1E87}"/>
              </a:ext>
            </a:extLst>
          </p:cNvPr>
          <p:cNvSpPr txBox="1"/>
          <p:nvPr/>
        </p:nvSpPr>
        <p:spPr>
          <a:xfrm>
            <a:off x="1784802" y="330341"/>
            <a:ext cx="45289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>
                <a:solidFill>
                  <a:schemeClr val="accent4">
                    <a:lumMod val="50000"/>
                  </a:schemeClr>
                </a:solidFill>
                <a:cs typeface="+mn-ea"/>
                <a:sym typeface="+mn-lt"/>
              </a:rPr>
              <a:t>（二）并查集的使用</a:t>
            </a:r>
          </a:p>
        </p:txBody>
      </p:sp>
      <p:sp>
        <p:nvSpPr>
          <p:cNvPr id="9" name="内容占位符 2">
            <a:extLst>
              <a:ext uri="{FF2B5EF4-FFF2-40B4-BE49-F238E27FC236}">
                <a16:creationId xmlns:a16="http://schemas.microsoft.com/office/drawing/2014/main" id="{BA76704F-2FEC-4FFA-B18E-FB87ABD27A94}"/>
              </a:ext>
            </a:extLst>
          </p:cNvPr>
          <p:cNvSpPr txBox="1">
            <a:spLocks/>
          </p:cNvSpPr>
          <p:nvPr/>
        </p:nvSpPr>
        <p:spPr>
          <a:xfrm>
            <a:off x="1958326" y="1018905"/>
            <a:ext cx="9601196" cy="331893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9400" indent="0">
              <a:lnSpc>
                <a:spcPts val="3200"/>
              </a:lnSpc>
              <a:spcBef>
                <a:spcPts val="600"/>
              </a:spcBef>
              <a:buNone/>
            </a:pPr>
            <a:r>
              <a:rPr lang="zh-CN" altLang="en-US" sz="3200" dirty="0"/>
              <a:t>拓展模板（优化</a:t>
            </a:r>
            <a:r>
              <a:rPr lang="en-US" altLang="zh-CN" sz="3200" dirty="0"/>
              <a:t>+</a:t>
            </a:r>
            <a:r>
              <a:rPr lang="zh-CN" altLang="en-US" sz="3200" dirty="0"/>
              <a:t>计数）：</a:t>
            </a:r>
            <a:endParaRPr lang="en-US" altLang="zh-CN" sz="3200" dirty="0"/>
          </a:p>
          <a:p>
            <a:pPr marL="59400" indent="0">
              <a:lnSpc>
                <a:spcPts val="3200"/>
              </a:lnSpc>
              <a:spcBef>
                <a:spcPts val="600"/>
              </a:spcBef>
              <a:buNone/>
            </a:pPr>
            <a:endParaRPr lang="en-US" altLang="zh-CN" sz="3200" dirty="0"/>
          </a:p>
          <a:p>
            <a:pPr marL="288000">
              <a:lnSpc>
                <a:spcPts val="3200"/>
              </a:lnSpc>
              <a:spcBef>
                <a:spcPts val="600"/>
              </a:spcBef>
            </a:pPr>
            <a:endParaRPr lang="en-US" altLang="zh-CN" sz="3200" dirty="0"/>
          </a:p>
          <a:p>
            <a:pPr marL="288000">
              <a:lnSpc>
                <a:spcPts val="3200"/>
              </a:lnSpc>
              <a:spcBef>
                <a:spcPts val="600"/>
              </a:spcBef>
            </a:pPr>
            <a:endParaRPr lang="en-US" altLang="zh-CN" sz="32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5DA7FF3-809B-47BB-A0C7-C1D04A4E59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24" y="1739252"/>
            <a:ext cx="2478285" cy="147808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45E17201-2BFE-4B06-ADD9-358D48946F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5928" y="1730521"/>
            <a:ext cx="3807840" cy="3993588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28F0D7C0-25EA-4234-AA4D-D4257D4A843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4340" y="1421760"/>
            <a:ext cx="5916132" cy="4928240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4B0896A7-3065-4DEB-A7B5-1ED41A376EBB}"/>
              </a:ext>
            </a:extLst>
          </p:cNvPr>
          <p:cNvSpPr txBox="1"/>
          <p:nvPr/>
        </p:nvSpPr>
        <p:spPr>
          <a:xfrm>
            <a:off x="132744" y="6248304"/>
            <a:ext cx="79816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rgbClr val="FF0000"/>
                </a:solidFill>
                <a:latin typeface="+mn-ea"/>
              </a:rPr>
              <a:t>思考：子节点计数如上，根节点如何计数？</a:t>
            </a:r>
          </a:p>
        </p:txBody>
      </p:sp>
    </p:spTree>
    <p:extLst>
      <p:ext uri="{BB962C8B-B14F-4D97-AF65-F5344CB8AC3E}">
        <p14:creationId xmlns:p14="http://schemas.microsoft.com/office/powerpoint/2010/main" val="1701743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:blinds dir="vert"/>
      </p:transition>
    </mc:Choice>
    <mc:Fallback xmlns="">
      <p:transition spd="slow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6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8" grpId="2" animBg="1"/>
      <p:bldP spid="2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内容占位符 2">
            <a:extLst>
              <a:ext uri="{FF2B5EF4-FFF2-40B4-BE49-F238E27FC236}">
                <a16:creationId xmlns:a16="http://schemas.microsoft.com/office/drawing/2014/main" id="{BA76704F-2FEC-4FFA-B18E-FB87ABD27A94}"/>
              </a:ext>
            </a:extLst>
          </p:cNvPr>
          <p:cNvSpPr txBox="1">
            <a:spLocks/>
          </p:cNvSpPr>
          <p:nvPr/>
        </p:nvSpPr>
        <p:spPr>
          <a:xfrm>
            <a:off x="2415526" y="1203597"/>
            <a:ext cx="9601196" cy="331893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9400" indent="0">
              <a:lnSpc>
                <a:spcPts val="3200"/>
              </a:lnSpc>
              <a:spcBef>
                <a:spcPts val="600"/>
              </a:spcBef>
              <a:buNone/>
            </a:pPr>
            <a:r>
              <a:rPr lang="zh-CN" altLang="en-US" sz="3200" dirty="0"/>
              <a:t>计数：</a:t>
            </a:r>
            <a:endParaRPr lang="en-US" altLang="zh-CN" sz="3200" dirty="0"/>
          </a:p>
          <a:p>
            <a:pPr marL="59400" indent="0">
              <a:lnSpc>
                <a:spcPts val="3200"/>
              </a:lnSpc>
              <a:spcBef>
                <a:spcPts val="600"/>
              </a:spcBef>
              <a:buNone/>
            </a:pPr>
            <a:endParaRPr lang="en-US" altLang="zh-CN" sz="3200" dirty="0">
              <a:solidFill>
                <a:srgbClr val="FF0000"/>
              </a:solidFill>
            </a:endParaRPr>
          </a:p>
          <a:p>
            <a:pPr marL="59400" indent="0">
              <a:lnSpc>
                <a:spcPts val="3200"/>
              </a:lnSpc>
              <a:spcBef>
                <a:spcPts val="600"/>
              </a:spcBef>
              <a:buNone/>
            </a:pPr>
            <a:endParaRPr lang="en-US" altLang="zh-CN" sz="3200" dirty="0">
              <a:solidFill>
                <a:srgbClr val="FF0000"/>
              </a:solidFill>
            </a:endParaRPr>
          </a:p>
          <a:p>
            <a:pPr marL="59400" indent="0">
              <a:lnSpc>
                <a:spcPts val="3200"/>
              </a:lnSpc>
              <a:spcBef>
                <a:spcPts val="600"/>
              </a:spcBef>
              <a:buNone/>
            </a:pPr>
            <a:endParaRPr lang="en-US" altLang="zh-CN" sz="3200" dirty="0"/>
          </a:p>
          <a:p>
            <a:pPr marL="288000">
              <a:lnSpc>
                <a:spcPts val="3200"/>
              </a:lnSpc>
              <a:spcBef>
                <a:spcPts val="600"/>
              </a:spcBef>
            </a:pPr>
            <a:endParaRPr lang="en-US" altLang="zh-CN" sz="3200" dirty="0"/>
          </a:p>
          <a:p>
            <a:pPr marL="288000">
              <a:lnSpc>
                <a:spcPts val="3200"/>
              </a:lnSpc>
              <a:spcBef>
                <a:spcPts val="600"/>
              </a:spcBef>
            </a:pPr>
            <a:endParaRPr lang="en-US" altLang="zh-CN" sz="3200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B38A1E8-D488-4326-A0E5-D6F692EEC9E8}"/>
              </a:ext>
            </a:extLst>
          </p:cNvPr>
          <p:cNvSpPr txBox="1"/>
          <p:nvPr/>
        </p:nvSpPr>
        <p:spPr>
          <a:xfrm>
            <a:off x="1784802" y="330341"/>
            <a:ext cx="45289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>
                <a:solidFill>
                  <a:schemeClr val="accent4">
                    <a:lumMod val="50000"/>
                  </a:schemeClr>
                </a:solidFill>
                <a:cs typeface="+mn-ea"/>
                <a:sym typeface="+mn-lt"/>
              </a:rPr>
              <a:t>（二）并查集的使用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4475A93B-4C95-4CC7-BAE6-9C099B826C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7616" y="1739252"/>
            <a:ext cx="7472302" cy="4643619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07A45A1B-11C8-467D-9BD8-5C1D3D0E4A16}"/>
              </a:ext>
            </a:extLst>
          </p:cNvPr>
          <p:cNvSpPr txBox="1"/>
          <p:nvPr/>
        </p:nvSpPr>
        <p:spPr>
          <a:xfrm>
            <a:off x="3539333" y="1118312"/>
            <a:ext cx="79816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rgbClr val="FF0000"/>
                </a:solidFill>
                <a:latin typeface="+mn-ea"/>
              </a:rPr>
              <a:t>思考：子节点计数如上，根节点如何计数？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E4D07F7D-32C6-4FE5-818C-04D68A8C3CF4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88578" y="1410699"/>
            <a:ext cx="618090" cy="1194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755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:blinds dir="vert"/>
      </p:transition>
    </mc:Choice>
    <mc:Fallback xmlns="">
      <p:transition spd="slow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 7"/>
          <p:cNvSpPr/>
          <p:nvPr/>
        </p:nvSpPr>
        <p:spPr>
          <a:xfrm>
            <a:off x="864975" y="742950"/>
            <a:ext cx="431800" cy="577850"/>
          </a:xfrm>
          <a:custGeom>
            <a:avLst/>
            <a:gdLst>
              <a:gd name="connsiteX0" fmla="*/ 88900 w 431800"/>
              <a:gd name="connsiteY0" fmla="*/ 0 h 577850"/>
              <a:gd name="connsiteX1" fmla="*/ 0 w 431800"/>
              <a:gd name="connsiteY1" fmla="*/ 133350 h 577850"/>
              <a:gd name="connsiteX2" fmla="*/ 25400 w 431800"/>
              <a:gd name="connsiteY2" fmla="*/ 298450 h 577850"/>
              <a:gd name="connsiteX3" fmla="*/ 158750 w 431800"/>
              <a:gd name="connsiteY3" fmla="*/ 577850 h 577850"/>
              <a:gd name="connsiteX4" fmla="*/ 361950 w 431800"/>
              <a:gd name="connsiteY4" fmla="*/ 501650 h 577850"/>
              <a:gd name="connsiteX5" fmla="*/ 431800 w 431800"/>
              <a:gd name="connsiteY5" fmla="*/ 393700 h 577850"/>
              <a:gd name="connsiteX6" fmla="*/ 215900 w 431800"/>
              <a:gd name="connsiteY6" fmla="*/ 38100 h 577850"/>
              <a:gd name="connsiteX7" fmla="*/ 88900 w 431800"/>
              <a:gd name="connsiteY7" fmla="*/ 0 h 577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31800" h="577850">
                <a:moveTo>
                  <a:pt x="88900" y="0"/>
                </a:moveTo>
                <a:lnTo>
                  <a:pt x="0" y="133350"/>
                </a:lnTo>
                <a:lnTo>
                  <a:pt x="25400" y="298450"/>
                </a:lnTo>
                <a:lnTo>
                  <a:pt x="158750" y="577850"/>
                </a:lnTo>
                <a:lnTo>
                  <a:pt x="361950" y="501650"/>
                </a:lnTo>
                <a:lnTo>
                  <a:pt x="431800" y="393700"/>
                </a:lnTo>
                <a:lnTo>
                  <a:pt x="215900" y="38100"/>
                </a:lnTo>
                <a:lnTo>
                  <a:pt x="88900" y="0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 w="127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975" y="625502"/>
            <a:ext cx="1203750" cy="1113750"/>
          </a:xfrm>
          <a:prstGeom prst="rect">
            <a:avLst/>
          </a:prstGeom>
        </p:spPr>
      </p:pic>
      <p:sp>
        <p:nvSpPr>
          <p:cNvPr id="9" name="内容占位符 2">
            <a:extLst>
              <a:ext uri="{FF2B5EF4-FFF2-40B4-BE49-F238E27FC236}">
                <a16:creationId xmlns:a16="http://schemas.microsoft.com/office/drawing/2014/main" id="{BA76704F-2FEC-4FFA-B18E-FB87ABD27A94}"/>
              </a:ext>
            </a:extLst>
          </p:cNvPr>
          <p:cNvSpPr txBox="1">
            <a:spLocks/>
          </p:cNvSpPr>
          <p:nvPr/>
        </p:nvSpPr>
        <p:spPr>
          <a:xfrm>
            <a:off x="2415526" y="1203597"/>
            <a:ext cx="9601196" cy="331893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9400" indent="0">
              <a:lnSpc>
                <a:spcPts val="3200"/>
              </a:lnSpc>
              <a:spcBef>
                <a:spcPts val="600"/>
              </a:spcBef>
              <a:buNone/>
            </a:pPr>
            <a:r>
              <a:rPr lang="zh-CN" altLang="en-US" sz="3200" dirty="0"/>
              <a:t>计数：</a:t>
            </a:r>
            <a:endParaRPr lang="en-US" altLang="zh-CN" sz="3200" dirty="0"/>
          </a:p>
          <a:p>
            <a:pPr marL="59400" indent="0">
              <a:lnSpc>
                <a:spcPts val="3200"/>
              </a:lnSpc>
              <a:spcBef>
                <a:spcPts val="600"/>
              </a:spcBef>
              <a:buNone/>
            </a:pPr>
            <a:endParaRPr lang="en-US" altLang="zh-CN" sz="3200" dirty="0"/>
          </a:p>
          <a:p>
            <a:pPr marL="59400" indent="0">
              <a:lnSpc>
                <a:spcPts val="3200"/>
              </a:lnSpc>
              <a:spcBef>
                <a:spcPts val="600"/>
              </a:spcBef>
              <a:buNone/>
            </a:pPr>
            <a:r>
              <a:rPr lang="zh-CN" altLang="en-US" sz="3200" dirty="0"/>
              <a:t>提示：</a:t>
            </a:r>
            <a:r>
              <a:rPr lang="zh-CN" altLang="en-US" sz="3200" dirty="0">
                <a:solidFill>
                  <a:srgbClr val="FF0000"/>
                </a:solidFill>
              </a:rPr>
              <a:t>根节点的</a:t>
            </a:r>
            <a:r>
              <a:rPr lang="en-US" altLang="zh-CN" sz="3200" dirty="0">
                <a:solidFill>
                  <a:srgbClr val="FF0000"/>
                </a:solidFill>
              </a:rPr>
              <a:t>fa[ </a:t>
            </a:r>
            <a:r>
              <a:rPr lang="en-US" altLang="zh-CN" sz="3200" dirty="0" err="1">
                <a:solidFill>
                  <a:srgbClr val="FF0000"/>
                </a:solidFill>
              </a:rPr>
              <a:t>i</a:t>
            </a:r>
            <a:r>
              <a:rPr lang="en-US" altLang="zh-CN" sz="3200" dirty="0">
                <a:solidFill>
                  <a:srgbClr val="FF0000"/>
                </a:solidFill>
              </a:rPr>
              <a:t> ]= </a:t>
            </a:r>
            <a:r>
              <a:rPr lang="en-US" altLang="zh-CN" sz="3200" dirty="0" err="1">
                <a:solidFill>
                  <a:srgbClr val="FF0000"/>
                </a:solidFill>
              </a:rPr>
              <a:t>i</a:t>
            </a:r>
            <a:endParaRPr lang="en-US" altLang="zh-CN" sz="3200" dirty="0">
              <a:solidFill>
                <a:srgbClr val="FF0000"/>
              </a:solidFill>
            </a:endParaRPr>
          </a:p>
          <a:p>
            <a:pPr marL="59400" indent="0">
              <a:lnSpc>
                <a:spcPts val="3200"/>
              </a:lnSpc>
              <a:spcBef>
                <a:spcPts val="600"/>
              </a:spcBef>
              <a:buNone/>
            </a:pPr>
            <a:endParaRPr lang="en-US" altLang="zh-CN" sz="3200" dirty="0">
              <a:solidFill>
                <a:srgbClr val="FF0000"/>
              </a:solidFill>
            </a:endParaRPr>
          </a:p>
          <a:p>
            <a:pPr marL="59400" indent="0">
              <a:lnSpc>
                <a:spcPts val="3200"/>
              </a:lnSpc>
              <a:spcBef>
                <a:spcPts val="600"/>
              </a:spcBef>
              <a:buNone/>
            </a:pPr>
            <a:endParaRPr lang="en-US" altLang="zh-CN" sz="3200" dirty="0"/>
          </a:p>
          <a:p>
            <a:pPr marL="288000">
              <a:lnSpc>
                <a:spcPts val="3200"/>
              </a:lnSpc>
              <a:spcBef>
                <a:spcPts val="600"/>
              </a:spcBef>
            </a:pPr>
            <a:endParaRPr lang="en-US" altLang="zh-CN" sz="3200" dirty="0"/>
          </a:p>
          <a:p>
            <a:pPr marL="288000">
              <a:lnSpc>
                <a:spcPts val="3200"/>
              </a:lnSpc>
              <a:spcBef>
                <a:spcPts val="600"/>
              </a:spcBef>
            </a:pPr>
            <a:endParaRPr lang="en-US" altLang="zh-CN" sz="32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7D06F29-D81D-40B4-961E-EFEAC88108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0655" y="2863065"/>
            <a:ext cx="4464042" cy="2976030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CB38A1E8-D488-4326-A0E5-D6F692EEC9E8}"/>
              </a:ext>
            </a:extLst>
          </p:cNvPr>
          <p:cNvSpPr txBox="1"/>
          <p:nvPr/>
        </p:nvSpPr>
        <p:spPr>
          <a:xfrm>
            <a:off x="1784802" y="330341"/>
            <a:ext cx="45289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>
                <a:solidFill>
                  <a:schemeClr val="accent4">
                    <a:lumMod val="50000"/>
                  </a:schemeClr>
                </a:solidFill>
                <a:cs typeface="+mn-ea"/>
                <a:sym typeface="+mn-lt"/>
              </a:rPr>
              <a:t>（二）并查集的使用</a:t>
            </a:r>
          </a:p>
        </p:txBody>
      </p:sp>
    </p:spTree>
    <p:extLst>
      <p:ext uri="{BB962C8B-B14F-4D97-AF65-F5344CB8AC3E}">
        <p14:creationId xmlns:p14="http://schemas.microsoft.com/office/powerpoint/2010/main" val="853283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:blinds dir="vert"/>
      </p:transition>
    </mc:Choice>
    <mc:Fallback xmlns="">
      <p:transition spd="slow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6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8" grpId="2" animBg="1"/>
      <p:bldP spid="1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 7"/>
          <p:cNvSpPr/>
          <p:nvPr/>
        </p:nvSpPr>
        <p:spPr>
          <a:xfrm>
            <a:off x="864975" y="742950"/>
            <a:ext cx="431800" cy="577850"/>
          </a:xfrm>
          <a:custGeom>
            <a:avLst/>
            <a:gdLst>
              <a:gd name="connsiteX0" fmla="*/ 88900 w 431800"/>
              <a:gd name="connsiteY0" fmla="*/ 0 h 577850"/>
              <a:gd name="connsiteX1" fmla="*/ 0 w 431800"/>
              <a:gd name="connsiteY1" fmla="*/ 133350 h 577850"/>
              <a:gd name="connsiteX2" fmla="*/ 25400 w 431800"/>
              <a:gd name="connsiteY2" fmla="*/ 298450 h 577850"/>
              <a:gd name="connsiteX3" fmla="*/ 158750 w 431800"/>
              <a:gd name="connsiteY3" fmla="*/ 577850 h 577850"/>
              <a:gd name="connsiteX4" fmla="*/ 361950 w 431800"/>
              <a:gd name="connsiteY4" fmla="*/ 501650 h 577850"/>
              <a:gd name="connsiteX5" fmla="*/ 431800 w 431800"/>
              <a:gd name="connsiteY5" fmla="*/ 393700 h 577850"/>
              <a:gd name="connsiteX6" fmla="*/ 215900 w 431800"/>
              <a:gd name="connsiteY6" fmla="*/ 38100 h 577850"/>
              <a:gd name="connsiteX7" fmla="*/ 88900 w 431800"/>
              <a:gd name="connsiteY7" fmla="*/ 0 h 577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31800" h="577850">
                <a:moveTo>
                  <a:pt x="88900" y="0"/>
                </a:moveTo>
                <a:lnTo>
                  <a:pt x="0" y="133350"/>
                </a:lnTo>
                <a:lnTo>
                  <a:pt x="25400" y="298450"/>
                </a:lnTo>
                <a:lnTo>
                  <a:pt x="158750" y="577850"/>
                </a:lnTo>
                <a:lnTo>
                  <a:pt x="361950" y="501650"/>
                </a:lnTo>
                <a:lnTo>
                  <a:pt x="431800" y="393700"/>
                </a:lnTo>
                <a:lnTo>
                  <a:pt x="215900" y="38100"/>
                </a:lnTo>
                <a:lnTo>
                  <a:pt x="88900" y="0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 w="127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256572">
            <a:off x="9909819" y="5299254"/>
            <a:ext cx="1788750" cy="132750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975" y="625502"/>
            <a:ext cx="1203750" cy="111375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85816C6A-1D3B-4F1E-ACD2-A5677E8318F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648" t="53960" r="32408" b="17367"/>
          <a:stretch/>
        </p:blipFill>
        <p:spPr>
          <a:xfrm>
            <a:off x="5892800" y="371527"/>
            <a:ext cx="6138434" cy="2360384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C74FAEB-C96A-4329-A875-2AF3BACB947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8"/>
          <a:stretch/>
        </p:blipFill>
        <p:spPr>
          <a:xfrm>
            <a:off x="315268" y="1739252"/>
            <a:ext cx="4448644" cy="4573543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BFA20669-F5BF-4CD7-85EE-817C38CB750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1645" y="3030812"/>
            <a:ext cx="7667978" cy="2932192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C8AF8C7D-7519-49CE-AB4A-8D7C9943D723}"/>
              </a:ext>
            </a:extLst>
          </p:cNvPr>
          <p:cNvSpPr txBox="1"/>
          <p:nvPr/>
        </p:nvSpPr>
        <p:spPr>
          <a:xfrm>
            <a:off x="9062241" y="3473118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+mn-ea"/>
              </a:rPr>
              <a:t>更新父节点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D917D63-DCBE-4A09-9460-7EB7E08F23B3}"/>
              </a:ext>
            </a:extLst>
          </p:cNvPr>
          <p:cNvSpPr txBox="1"/>
          <p:nvPr/>
        </p:nvSpPr>
        <p:spPr>
          <a:xfrm>
            <a:off x="1466850" y="326601"/>
            <a:ext cx="45289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>
                <a:solidFill>
                  <a:schemeClr val="accent4">
                    <a:lumMod val="50000"/>
                  </a:schemeClr>
                </a:solidFill>
                <a:cs typeface="+mn-ea"/>
                <a:sym typeface="+mn-lt"/>
              </a:rPr>
              <a:t>（二）并查集的使用</a:t>
            </a:r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AE0D711E-57E7-4EC5-9982-9C0FF5582186}"/>
              </a:ext>
            </a:extLst>
          </p:cNvPr>
          <p:cNvSpPr/>
          <p:nvPr/>
        </p:nvSpPr>
        <p:spPr>
          <a:xfrm>
            <a:off x="1399117" y="5023420"/>
            <a:ext cx="3364795" cy="295926"/>
          </a:xfrm>
          <a:prstGeom prst="roundRect">
            <a:avLst/>
          </a:prstGeom>
          <a:ln w="28575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5569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:blinds dir="vert"/>
      </p:transition>
    </mc:Choice>
    <mc:Fallback xmlns="">
      <p:transition spd="slow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6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49" presetClass="entr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8" grpId="2" animBg="1"/>
      <p:bldP spid="1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 7"/>
          <p:cNvSpPr/>
          <p:nvPr/>
        </p:nvSpPr>
        <p:spPr>
          <a:xfrm>
            <a:off x="864975" y="742950"/>
            <a:ext cx="431800" cy="577850"/>
          </a:xfrm>
          <a:custGeom>
            <a:avLst/>
            <a:gdLst>
              <a:gd name="connsiteX0" fmla="*/ 88900 w 431800"/>
              <a:gd name="connsiteY0" fmla="*/ 0 h 577850"/>
              <a:gd name="connsiteX1" fmla="*/ 0 w 431800"/>
              <a:gd name="connsiteY1" fmla="*/ 133350 h 577850"/>
              <a:gd name="connsiteX2" fmla="*/ 25400 w 431800"/>
              <a:gd name="connsiteY2" fmla="*/ 298450 h 577850"/>
              <a:gd name="connsiteX3" fmla="*/ 158750 w 431800"/>
              <a:gd name="connsiteY3" fmla="*/ 577850 h 577850"/>
              <a:gd name="connsiteX4" fmla="*/ 361950 w 431800"/>
              <a:gd name="connsiteY4" fmla="*/ 501650 h 577850"/>
              <a:gd name="connsiteX5" fmla="*/ 431800 w 431800"/>
              <a:gd name="connsiteY5" fmla="*/ 393700 h 577850"/>
              <a:gd name="connsiteX6" fmla="*/ 215900 w 431800"/>
              <a:gd name="connsiteY6" fmla="*/ 38100 h 577850"/>
              <a:gd name="connsiteX7" fmla="*/ 88900 w 431800"/>
              <a:gd name="connsiteY7" fmla="*/ 0 h 577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31800" h="577850">
                <a:moveTo>
                  <a:pt x="88900" y="0"/>
                </a:moveTo>
                <a:lnTo>
                  <a:pt x="0" y="133350"/>
                </a:lnTo>
                <a:lnTo>
                  <a:pt x="25400" y="298450"/>
                </a:lnTo>
                <a:lnTo>
                  <a:pt x="158750" y="577850"/>
                </a:lnTo>
                <a:lnTo>
                  <a:pt x="361950" y="501650"/>
                </a:lnTo>
                <a:lnTo>
                  <a:pt x="431800" y="393700"/>
                </a:lnTo>
                <a:lnTo>
                  <a:pt x="215900" y="38100"/>
                </a:lnTo>
                <a:lnTo>
                  <a:pt x="88900" y="0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 w="127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256572">
            <a:off x="9909819" y="5299254"/>
            <a:ext cx="1788750" cy="132750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975" y="625502"/>
            <a:ext cx="1203750" cy="1113750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FC821F13-DE76-3146-831A-DB4C97CA1E87}"/>
              </a:ext>
            </a:extLst>
          </p:cNvPr>
          <p:cNvSpPr txBox="1"/>
          <p:nvPr/>
        </p:nvSpPr>
        <p:spPr>
          <a:xfrm>
            <a:off x="1861961" y="625502"/>
            <a:ext cx="45727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>
                <a:solidFill>
                  <a:schemeClr val="accent4">
                    <a:lumMod val="50000"/>
                  </a:schemeClr>
                </a:solidFill>
                <a:cs typeface="+mn-ea"/>
                <a:sym typeface="+mn-lt"/>
              </a:rPr>
              <a:t>(</a:t>
            </a:r>
            <a:r>
              <a:rPr lang="zh-CN" altLang="en-US" sz="3600" dirty="0">
                <a:solidFill>
                  <a:schemeClr val="accent4">
                    <a:lumMod val="50000"/>
                  </a:schemeClr>
                </a:solidFill>
                <a:cs typeface="+mn-ea"/>
                <a:sym typeface="+mn-lt"/>
              </a:rPr>
              <a:t>三）并查集的应用</a:t>
            </a:r>
          </a:p>
        </p:txBody>
      </p:sp>
      <p:sp>
        <p:nvSpPr>
          <p:cNvPr id="9" name="内容占位符 2">
            <a:extLst>
              <a:ext uri="{FF2B5EF4-FFF2-40B4-BE49-F238E27FC236}">
                <a16:creationId xmlns:a16="http://schemas.microsoft.com/office/drawing/2014/main" id="{BA76704F-2FEC-4FFA-B18E-FB87ABD27A94}"/>
              </a:ext>
            </a:extLst>
          </p:cNvPr>
          <p:cNvSpPr txBox="1">
            <a:spLocks/>
          </p:cNvSpPr>
          <p:nvPr/>
        </p:nvSpPr>
        <p:spPr>
          <a:xfrm>
            <a:off x="1861961" y="1958758"/>
            <a:ext cx="9601196" cy="331893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9400" indent="0">
              <a:lnSpc>
                <a:spcPts val="3200"/>
              </a:lnSpc>
              <a:spcBef>
                <a:spcPts val="600"/>
              </a:spcBef>
              <a:buNone/>
            </a:pPr>
            <a:r>
              <a:rPr lang="zh-CN" altLang="en-US" sz="3200" dirty="0"/>
              <a:t>并查集可以解决以下基本问题：</a:t>
            </a:r>
            <a:endParaRPr lang="en-US" altLang="zh-CN" sz="3200" dirty="0"/>
          </a:p>
          <a:p>
            <a:pPr marL="59400" indent="0">
              <a:lnSpc>
                <a:spcPts val="3200"/>
              </a:lnSpc>
              <a:spcBef>
                <a:spcPts val="600"/>
              </a:spcBef>
              <a:buNone/>
            </a:pPr>
            <a:endParaRPr lang="en-US" altLang="zh-CN" sz="3200" dirty="0"/>
          </a:p>
          <a:p>
            <a:pPr marL="288000">
              <a:lnSpc>
                <a:spcPts val="3200"/>
              </a:lnSpc>
              <a:spcBef>
                <a:spcPts val="600"/>
              </a:spcBef>
            </a:pPr>
            <a:r>
              <a:rPr lang="en-US" altLang="zh-CN" sz="3200" dirty="0"/>
              <a:t>eg1.</a:t>
            </a:r>
            <a:r>
              <a:rPr lang="zh-CN" altLang="en-US" sz="3200" dirty="0"/>
              <a:t>合并不相交集合</a:t>
            </a:r>
            <a:endParaRPr lang="en-US" altLang="zh-CN" sz="3200" dirty="0"/>
          </a:p>
          <a:p>
            <a:pPr marL="288000">
              <a:lnSpc>
                <a:spcPts val="3200"/>
              </a:lnSpc>
              <a:spcBef>
                <a:spcPts val="600"/>
              </a:spcBef>
            </a:pPr>
            <a:r>
              <a:rPr lang="en-US" altLang="zh-CN" sz="3200" dirty="0"/>
              <a:t>eg2.</a:t>
            </a:r>
            <a:r>
              <a:rPr lang="zh-CN" altLang="en-US" sz="3200" dirty="0"/>
              <a:t>判定两点是否处于联通状态</a:t>
            </a:r>
            <a:endParaRPr lang="en-US" altLang="zh-CN" sz="3200" dirty="0"/>
          </a:p>
          <a:p>
            <a:pPr marL="288000">
              <a:lnSpc>
                <a:spcPts val="3200"/>
              </a:lnSpc>
              <a:spcBef>
                <a:spcPts val="600"/>
              </a:spcBef>
            </a:pPr>
            <a:r>
              <a:rPr lang="en-US" altLang="zh-CN" sz="3200" dirty="0"/>
              <a:t>eg3.</a:t>
            </a:r>
            <a:r>
              <a:rPr lang="zh-CN" altLang="en-US" sz="3200" dirty="0"/>
              <a:t>求无向图连通区域的个数</a:t>
            </a:r>
            <a:endParaRPr lang="en-US" altLang="zh-CN" sz="3200" dirty="0"/>
          </a:p>
          <a:p>
            <a:pPr marL="59400" indent="0">
              <a:lnSpc>
                <a:spcPts val="3200"/>
              </a:lnSpc>
              <a:spcBef>
                <a:spcPts val="600"/>
              </a:spcBef>
              <a:buNone/>
            </a:pPr>
            <a:endParaRPr lang="en-US" altLang="zh-CN" sz="3200" dirty="0"/>
          </a:p>
        </p:txBody>
      </p:sp>
    </p:spTree>
    <p:extLst>
      <p:ext uri="{BB962C8B-B14F-4D97-AF65-F5344CB8AC3E}">
        <p14:creationId xmlns:p14="http://schemas.microsoft.com/office/powerpoint/2010/main" val="1714738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:blinds dir="vert"/>
      </p:transition>
    </mc:Choice>
    <mc:Fallback xmlns="">
      <p:transition spd="slow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6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49" presetClass="entr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8" grpId="2" animBg="1"/>
      <p:bldP spid="2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 7"/>
          <p:cNvSpPr/>
          <p:nvPr/>
        </p:nvSpPr>
        <p:spPr>
          <a:xfrm>
            <a:off x="864975" y="742950"/>
            <a:ext cx="431800" cy="577850"/>
          </a:xfrm>
          <a:custGeom>
            <a:avLst/>
            <a:gdLst>
              <a:gd name="connsiteX0" fmla="*/ 88900 w 431800"/>
              <a:gd name="connsiteY0" fmla="*/ 0 h 577850"/>
              <a:gd name="connsiteX1" fmla="*/ 0 w 431800"/>
              <a:gd name="connsiteY1" fmla="*/ 133350 h 577850"/>
              <a:gd name="connsiteX2" fmla="*/ 25400 w 431800"/>
              <a:gd name="connsiteY2" fmla="*/ 298450 h 577850"/>
              <a:gd name="connsiteX3" fmla="*/ 158750 w 431800"/>
              <a:gd name="connsiteY3" fmla="*/ 577850 h 577850"/>
              <a:gd name="connsiteX4" fmla="*/ 361950 w 431800"/>
              <a:gd name="connsiteY4" fmla="*/ 501650 h 577850"/>
              <a:gd name="connsiteX5" fmla="*/ 431800 w 431800"/>
              <a:gd name="connsiteY5" fmla="*/ 393700 h 577850"/>
              <a:gd name="connsiteX6" fmla="*/ 215900 w 431800"/>
              <a:gd name="connsiteY6" fmla="*/ 38100 h 577850"/>
              <a:gd name="connsiteX7" fmla="*/ 88900 w 431800"/>
              <a:gd name="connsiteY7" fmla="*/ 0 h 577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31800" h="577850">
                <a:moveTo>
                  <a:pt x="88900" y="0"/>
                </a:moveTo>
                <a:lnTo>
                  <a:pt x="0" y="133350"/>
                </a:lnTo>
                <a:lnTo>
                  <a:pt x="25400" y="298450"/>
                </a:lnTo>
                <a:lnTo>
                  <a:pt x="158750" y="577850"/>
                </a:lnTo>
                <a:lnTo>
                  <a:pt x="361950" y="501650"/>
                </a:lnTo>
                <a:lnTo>
                  <a:pt x="431800" y="393700"/>
                </a:lnTo>
                <a:lnTo>
                  <a:pt x="215900" y="38100"/>
                </a:lnTo>
                <a:lnTo>
                  <a:pt x="88900" y="0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 w="127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256572">
            <a:off x="9909819" y="5299254"/>
            <a:ext cx="1788750" cy="132750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975" y="625502"/>
            <a:ext cx="1203750" cy="1113750"/>
          </a:xfrm>
          <a:prstGeom prst="rect">
            <a:avLst/>
          </a:prstGeom>
        </p:spPr>
      </p:pic>
      <p:sp>
        <p:nvSpPr>
          <p:cNvPr id="7" name="内容占位符 2">
            <a:extLst>
              <a:ext uri="{FF2B5EF4-FFF2-40B4-BE49-F238E27FC236}">
                <a16:creationId xmlns:a16="http://schemas.microsoft.com/office/drawing/2014/main" id="{FA8C8871-6710-4120-9AB8-07F7A6DB4567}"/>
              </a:ext>
            </a:extLst>
          </p:cNvPr>
          <p:cNvSpPr txBox="1">
            <a:spLocks/>
          </p:cNvSpPr>
          <p:nvPr/>
        </p:nvSpPr>
        <p:spPr>
          <a:xfrm>
            <a:off x="1080875" y="1492035"/>
            <a:ext cx="9601200" cy="49199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8000">
              <a:lnSpc>
                <a:spcPts val="3200"/>
              </a:lnSpc>
              <a:spcBef>
                <a:spcPts val="600"/>
              </a:spcBef>
            </a:pPr>
            <a:r>
              <a:rPr lang="en-US" altLang="zh-CN" b="1" dirty="0"/>
              <a:t>【</a:t>
            </a:r>
            <a:r>
              <a:rPr lang="zh-CN" altLang="en-US" b="1" dirty="0"/>
              <a:t>例题</a:t>
            </a:r>
            <a:r>
              <a:rPr lang="en-US" altLang="zh-CN" b="1" dirty="0"/>
              <a:t>】</a:t>
            </a:r>
            <a:r>
              <a:rPr lang="zh-CN" altLang="en-US" dirty="0"/>
              <a:t>给你一个</a:t>
            </a:r>
            <a:r>
              <a:rPr lang="en-US" altLang="zh-CN" dirty="0"/>
              <a:t>n</a:t>
            </a:r>
            <a:r>
              <a:rPr lang="zh-CN" altLang="en-US" dirty="0"/>
              <a:t>*</a:t>
            </a:r>
            <a:r>
              <a:rPr lang="en-US" altLang="zh-CN" dirty="0"/>
              <a:t>m</a:t>
            </a:r>
            <a:r>
              <a:rPr lang="zh-CN" altLang="en-US" dirty="0"/>
              <a:t>的地图，用</a:t>
            </a:r>
            <a:r>
              <a:rPr lang="en-US" altLang="zh-CN" dirty="0"/>
              <a:t>’#’</a:t>
            </a:r>
            <a:r>
              <a:rPr lang="zh-CN" altLang="en-US" dirty="0"/>
              <a:t>表示陆地，用</a:t>
            </a:r>
            <a:r>
              <a:rPr lang="en-US" altLang="zh-CN" dirty="0"/>
              <a:t>’.’</a:t>
            </a:r>
            <a:r>
              <a:rPr lang="zh-CN" altLang="en-US" dirty="0"/>
              <a:t>表示海洋，问总共有多少个小岛（连通的陆地区域）。</a:t>
            </a:r>
            <a:endParaRPr lang="en-US" altLang="zh-CN" dirty="0"/>
          </a:p>
          <a:p>
            <a:pPr marL="288000">
              <a:lnSpc>
                <a:spcPts val="3200"/>
              </a:lnSpc>
              <a:spcBef>
                <a:spcPts val="600"/>
              </a:spcBef>
            </a:pPr>
            <a:r>
              <a:rPr lang="zh-CN" altLang="en-US" dirty="0"/>
              <a:t>假设</a:t>
            </a:r>
            <a:r>
              <a:rPr lang="en-US" altLang="zh-CN" dirty="0"/>
              <a:t>n=4</a:t>
            </a:r>
            <a:r>
              <a:rPr lang="zh-CN" altLang="en-US" dirty="0"/>
              <a:t>，</a:t>
            </a:r>
            <a:r>
              <a:rPr lang="en-US" altLang="zh-CN" dirty="0"/>
              <a:t>m=6</a:t>
            </a:r>
            <a:r>
              <a:rPr lang="zh-CN" altLang="en-US" dirty="0"/>
              <a:t>，</a:t>
            </a:r>
            <a:endParaRPr lang="en-US" altLang="zh-CN" dirty="0"/>
          </a:p>
          <a:p>
            <a:pPr marL="288000">
              <a:lnSpc>
                <a:spcPts val="3200"/>
              </a:lnSpc>
              <a:spcBef>
                <a:spcPts val="600"/>
              </a:spcBef>
            </a:pPr>
            <a:r>
              <a:rPr lang="zh-CN" altLang="en-US" dirty="0"/>
              <a:t>给出这样的地图：</a:t>
            </a:r>
            <a:endParaRPr lang="en-US" altLang="zh-CN" dirty="0"/>
          </a:p>
          <a:p>
            <a:pPr marL="288000">
              <a:lnSpc>
                <a:spcPts val="3200"/>
              </a:lnSpc>
              <a:spcBef>
                <a:spcPts val="600"/>
              </a:spcBef>
            </a:pPr>
            <a:r>
              <a:rPr lang="en-US" altLang="zh-CN" dirty="0"/>
              <a:t>.##...</a:t>
            </a:r>
          </a:p>
          <a:p>
            <a:pPr marL="288000">
              <a:lnSpc>
                <a:spcPts val="3200"/>
              </a:lnSpc>
              <a:spcBef>
                <a:spcPts val="600"/>
              </a:spcBef>
            </a:pPr>
            <a:r>
              <a:rPr lang="en-US" altLang="zh-CN" dirty="0"/>
              <a:t>.#....</a:t>
            </a:r>
          </a:p>
          <a:p>
            <a:pPr marL="288000">
              <a:lnSpc>
                <a:spcPts val="3200"/>
              </a:lnSpc>
              <a:spcBef>
                <a:spcPts val="600"/>
              </a:spcBef>
            </a:pPr>
            <a:r>
              <a:rPr lang="en-US" altLang="zh-CN" dirty="0"/>
              <a:t>...##.</a:t>
            </a:r>
          </a:p>
          <a:p>
            <a:pPr marL="288000">
              <a:lnSpc>
                <a:spcPts val="3200"/>
              </a:lnSpc>
              <a:spcBef>
                <a:spcPts val="600"/>
              </a:spcBef>
            </a:pPr>
            <a:r>
              <a:rPr lang="en-US" altLang="zh-CN" dirty="0"/>
              <a:t>.####.</a:t>
            </a:r>
          </a:p>
          <a:p>
            <a:pPr marL="288000">
              <a:lnSpc>
                <a:spcPts val="3200"/>
              </a:lnSpc>
              <a:spcBef>
                <a:spcPts val="600"/>
              </a:spcBef>
            </a:pPr>
            <a:r>
              <a:rPr lang="zh-CN" altLang="en-US" dirty="0"/>
              <a:t>输出的结果是</a:t>
            </a:r>
            <a:r>
              <a:rPr lang="en-US" altLang="zh-CN" dirty="0"/>
              <a:t>2</a:t>
            </a:r>
            <a:r>
              <a:rPr lang="zh-CN" altLang="en-US" dirty="0"/>
              <a:t>。</a:t>
            </a:r>
            <a:endParaRPr lang="en-US" altLang="zh-CN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EE2C5196-F6FF-49CC-809B-CC948B232E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28501" y="2581751"/>
            <a:ext cx="4810125" cy="327660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BE0BB0D6-AF37-4F0E-B781-26F1B611BA67}"/>
              </a:ext>
            </a:extLst>
          </p:cNvPr>
          <p:cNvSpPr txBox="1"/>
          <p:nvPr/>
        </p:nvSpPr>
        <p:spPr>
          <a:xfrm>
            <a:off x="1861961" y="625502"/>
            <a:ext cx="45727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>
                <a:solidFill>
                  <a:schemeClr val="accent4">
                    <a:lumMod val="50000"/>
                  </a:schemeClr>
                </a:solidFill>
                <a:cs typeface="+mn-ea"/>
                <a:sym typeface="+mn-lt"/>
              </a:rPr>
              <a:t>(</a:t>
            </a:r>
            <a:r>
              <a:rPr lang="zh-CN" altLang="en-US" sz="3600" dirty="0">
                <a:solidFill>
                  <a:schemeClr val="accent4">
                    <a:lumMod val="50000"/>
                  </a:schemeClr>
                </a:solidFill>
                <a:cs typeface="+mn-ea"/>
                <a:sym typeface="+mn-lt"/>
              </a:rPr>
              <a:t>三）并查集的应用</a:t>
            </a:r>
          </a:p>
        </p:txBody>
      </p:sp>
    </p:spTree>
    <p:extLst>
      <p:ext uri="{BB962C8B-B14F-4D97-AF65-F5344CB8AC3E}">
        <p14:creationId xmlns:p14="http://schemas.microsoft.com/office/powerpoint/2010/main" val="461291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:blinds dir="vert"/>
      </p:transition>
    </mc:Choice>
    <mc:Fallback xmlns="">
      <p:transition spd="slow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6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49" presetClass="entr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8" grpId="2" animBg="1"/>
      <p:bldP spid="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 7"/>
          <p:cNvSpPr/>
          <p:nvPr/>
        </p:nvSpPr>
        <p:spPr>
          <a:xfrm>
            <a:off x="864975" y="742950"/>
            <a:ext cx="431800" cy="577850"/>
          </a:xfrm>
          <a:custGeom>
            <a:avLst/>
            <a:gdLst>
              <a:gd name="connsiteX0" fmla="*/ 88900 w 431800"/>
              <a:gd name="connsiteY0" fmla="*/ 0 h 577850"/>
              <a:gd name="connsiteX1" fmla="*/ 0 w 431800"/>
              <a:gd name="connsiteY1" fmla="*/ 133350 h 577850"/>
              <a:gd name="connsiteX2" fmla="*/ 25400 w 431800"/>
              <a:gd name="connsiteY2" fmla="*/ 298450 h 577850"/>
              <a:gd name="connsiteX3" fmla="*/ 158750 w 431800"/>
              <a:gd name="connsiteY3" fmla="*/ 577850 h 577850"/>
              <a:gd name="connsiteX4" fmla="*/ 361950 w 431800"/>
              <a:gd name="connsiteY4" fmla="*/ 501650 h 577850"/>
              <a:gd name="connsiteX5" fmla="*/ 431800 w 431800"/>
              <a:gd name="connsiteY5" fmla="*/ 393700 h 577850"/>
              <a:gd name="connsiteX6" fmla="*/ 215900 w 431800"/>
              <a:gd name="connsiteY6" fmla="*/ 38100 h 577850"/>
              <a:gd name="connsiteX7" fmla="*/ 88900 w 431800"/>
              <a:gd name="connsiteY7" fmla="*/ 0 h 577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31800" h="577850">
                <a:moveTo>
                  <a:pt x="88900" y="0"/>
                </a:moveTo>
                <a:lnTo>
                  <a:pt x="0" y="133350"/>
                </a:lnTo>
                <a:lnTo>
                  <a:pt x="25400" y="298450"/>
                </a:lnTo>
                <a:lnTo>
                  <a:pt x="158750" y="577850"/>
                </a:lnTo>
                <a:lnTo>
                  <a:pt x="361950" y="501650"/>
                </a:lnTo>
                <a:lnTo>
                  <a:pt x="431800" y="393700"/>
                </a:lnTo>
                <a:lnTo>
                  <a:pt x="215900" y="38100"/>
                </a:lnTo>
                <a:lnTo>
                  <a:pt x="88900" y="0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 w="127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975" y="625502"/>
            <a:ext cx="1203750" cy="1113750"/>
          </a:xfrm>
          <a:prstGeom prst="rect">
            <a:avLst/>
          </a:prstGeom>
        </p:spPr>
      </p:pic>
      <p:sp>
        <p:nvSpPr>
          <p:cNvPr id="9" name="内容占位符 2">
            <a:extLst>
              <a:ext uri="{FF2B5EF4-FFF2-40B4-BE49-F238E27FC236}">
                <a16:creationId xmlns:a16="http://schemas.microsoft.com/office/drawing/2014/main" id="{1D4365C7-49F0-4415-9DD2-E94107DCBE4F}"/>
              </a:ext>
            </a:extLst>
          </p:cNvPr>
          <p:cNvSpPr txBox="1">
            <a:spLocks/>
          </p:cNvSpPr>
          <p:nvPr/>
        </p:nvSpPr>
        <p:spPr>
          <a:xfrm>
            <a:off x="1466850" y="1320800"/>
            <a:ext cx="10223126" cy="553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8000">
              <a:lnSpc>
                <a:spcPts val="3200"/>
              </a:lnSpc>
              <a:spcBef>
                <a:spcPts val="600"/>
              </a:spcBef>
            </a:pPr>
            <a:r>
              <a:rPr lang="zh-CN" altLang="en-US" dirty="0"/>
              <a:t>我们可以给每一个格子编号（从</a:t>
            </a:r>
            <a:r>
              <a:rPr lang="en-US" altLang="zh-CN" dirty="0"/>
              <a:t>1</a:t>
            </a:r>
            <a:r>
              <a:rPr lang="zh-CN" altLang="en-US" dirty="0"/>
              <a:t>到</a:t>
            </a:r>
            <a:r>
              <a:rPr lang="en-US" altLang="zh-CN" dirty="0"/>
              <a:t>24</a:t>
            </a:r>
            <a:r>
              <a:rPr lang="zh-CN" altLang="en-US" dirty="0"/>
              <a:t>）</a:t>
            </a:r>
            <a:endParaRPr lang="en-US" altLang="zh-CN" dirty="0"/>
          </a:p>
          <a:p>
            <a:pPr marL="288000">
              <a:lnSpc>
                <a:spcPts val="3200"/>
              </a:lnSpc>
              <a:spcBef>
                <a:spcPts val="600"/>
              </a:spcBef>
            </a:pPr>
            <a:r>
              <a:rPr lang="zh-CN" altLang="en-US" dirty="0"/>
              <a:t>然后从</a:t>
            </a:r>
            <a:r>
              <a:rPr lang="en-US" altLang="zh-CN" dirty="0"/>
              <a:t>1</a:t>
            </a:r>
            <a:r>
              <a:rPr lang="zh-CN" altLang="en-US" dirty="0"/>
              <a:t>号开始遍历所有的格子。对于每一个陆地格子，分别考察</a:t>
            </a:r>
            <a:r>
              <a:rPr lang="zh-CN" altLang="en-US" dirty="0">
                <a:solidFill>
                  <a:srgbClr val="FF0000"/>
                </a:solidFill>
              </a:rPr>
              <a:t>上下左右</a:t>
            </a:r>
            <a:r>
              <a:rPr lang="zh-CN" altLang="en-US" dirty="0"/>
              <a:t>相邻的四个格子是否为陆地格子。如果是陆地格子，就将这两个格子</a:t>
            </a:r>
            <a:r>
              <a:rPr lang="zh-CN" altLang="en-US" dirty="0">
                <a:solidFill>
                  <a:srgbClr val="FF0000"/>
                </a:solidFill>
              </a:rPr>
              <a:t>连接到同一个并查集中</a:t>
            </a:r>
            <a:r>
              <a:rPr lang="zh-CN" altLang="en-US" dirty="0"/>
              <a:t>。</a:t>
            </a:r>
            <a:endParaRPr lang="en-US" altLang="zh-CN" dirty="0"/>
          </a:p>
          <a:p>
            <a:pPr marL="288000">
              <a:lnSpc>
                <a:spcPts val="3200"/>
              </a:lnSpc>
              <a:spcBef>
                <a:spcPts val="600"/>
              </a:spcBef>
            </a:pPr>
            <a:r>
              <a:rPr lang="zh-CN" altLang="en-US" dirty="0"/>
              <a:t>最后再次遍历所有的陆地格子，</a:t>
            </a:r>
            <a:r>
              <a:rPr lang="zh-CN" altLang="en-US" dirty="0">
                <a:solidFill>
                  <a:srgbClr val="FF0000"/>
                </a:solidFill>
              </a:rPr>
              <a:t>统计出不同的父节点（即根节点）的数量</a:t>
            </a:r>
            <a:r>
              <a:rPr lang="zh-CN" altLang="en-US" dirty="0"/>
              <a:t>就是答案。时间复杂度</a:t>
            </a:r>
            <a:r>
              <a:rPr lang="en-US" altLang="zh-CN" dirty="0"/>
              <a:t>O(m*n)</a:t>
            </a:r>
            <a:r>
              <a:rPr lang="zh-CN" altLang="en-US" dirty="0"/>
              <a:t>。</a:t>
            </a:r>
            <a:endParaRPr lang="en-US" altLang="zh-CN" dirty="0"/>
          </a:p>
          <a:p>
            <a:pPr marL="288000">
              <a:lnSpc>
                <a:spcPts val="3200"/>
              </a:lnSpc>
              <a:spcBef>
                <a:spcPts val="600"/>
              </a:spcBef>
            </a:pPr>
            <a:endParaRPr lang="en-US" altLang="zh-CN" dirty="0"/>
          </a:p>
          <a:p>
            <a:pPr marL="288000">
              <a:lnSpc>
                <a:spcPts val="3200"/>
              </a:lnSpc>
              <a:spcBef>
                <a:spcPts val="600"/>
              </a:spcBef>
            </a:pPr>
            <a:r>
              <a:rPr lang="zh-CN" altLang="en-US" sz="2400" dirty="0">
                <a:solidFill>
                  <a:schemeClr val="accent2">
                    <a:lumMod val="75000"/>
                  </a:schemeClr>
                </a:solidFill>
              </a:rPr>
              <a:t>以下两条结论经常会用到：</a:t>
            </a:r>
            <a:endParaRPr lang="en-US" altLang="zh-CN" sz="2400" dirty="0">
              <a:solidFill>
                <a:schemeClr val="accent2">
                  <a:lumMod val="75000"/>
                </a:schemeClr>
              </a:solidFill>
            </a:endParaRPr>
          </a:p>
          <a:p>
            <a:pPr marL="288000">
              <a:lnSpc>
                <a:spcPts val="3200"/>
              </a:lnSpc>
              <a:spcBef>
                <a:spcPts val="600"/>
              </a:spcBef>
            </a:pPr>
            <a:r>
              <a:rPr lang="en-US" altLang="zh-CN" sz="2400" dirty="0">
                <a:solidFill>
                  <a:schemeClr val="accent2">
                    <a:lumMod val="75000"/>
                  </a:schemeClr>
                </a:solidFill>
              </a:rPr>
              <a:t>1.</a:t>
            </a:r>
            <a:r>
              <a:rPr lang="zh-CN" altLang="en-US" sz="2400" dirty="0">
                <a:solidFill>
                  <a:schemeClr val="accent2">
                    <a:lumMod val="75000"/>
                  </a:schemeClr>
                </a:solidFill>
              </a:rPr>
              <a:t>如果被连接的两个顶点的父节点相同，说明无向图中有环（或者有重边）。</a:t>
            </a:r>
            <a:endParaRPr lang="en-US" altLang="zh-CN" sz="2400" dirty="0">
              <a:solidFill>
                <a:schemeClr val="accent2">
                  <a:lumMod val="75000"/>
                </a:schemeClr>
              </a:solidFill>
            </a:endParaRPr>
          </a:p>
          <a:p>
            <a:pPr marL="288000">
              <a:lnSpc>
                <a:spcPts val="3200"/>
              </a:lnSpc>
              <a:spcBef>
                <a:spcPts val="600"/>
              </a:spcBef>
            </a:pPr>
            <a:r>
              <a:rPr lang="en-US" altLang="zh-CN" sz="2400" dirty="0">
                <a:solidFill>
                  <a:schemeClr val="accent2">
                    <a:lumMod val="75000"/>
                  </a:schemeClr>
                </a:solidFill>
              </a:rPr>
              <a:t>2.</a:t>
            </a:r>
            <a:r>
              <a:rPr lang="zh-CN" altLang="en-US" sz="2400" dirty="0">
                <a:solidFill>
                  <a:schemeClr val="accent2">
                    <a:lumMod val="75000"/>
                  </a:schemeClr>
                </a:solidFill>
              </a:rPr>
              <a:t>父节点的不同种类数就是连通区域的个数。</a:t>
            </a:r>
            <a:endParaRPr lang="en-US" altLang="zh-CN" sz="24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FAAC98F-9E7F-47DA-BF35-A8962904055C}"/>
              </a:ext>
            </a:extLst>
          </p:cNvPr>
          <p:cNvSpPr txBox="1"/>
          <p:nvPr/>
        </p:nvSpPr>
        <p:spPr>
          <a:xfrm>
            <a:off x="1861961" y="625502"/>
            <a:ext cx="45727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>
                <a:solidFill>
                  <a:schemeClr val="accent4">
                    <a:lumMod val="50000"/>
                  </a:schemeClr>
                </a:solidFill>
                <a:cs typeface="+mn-ea"/>
                <a:sym typeface="+mn-lt"/>
              </a:rPr>
              <a:t>(</a:t>
            </a:r>
            <a:r>
              <a:rPr lang="zh-CN" altLang="en-US" sz="3600" dirty="0">
                <a:solidFill>
                  <a:schemeClr val="accent4">
                    <a:lumMod val="50000"/>
                  </a:schemeClr>
                </a:solidFill>
                <a:cs typeface="+mn-ea"/>
                <a:sym typeface="+mn-lt"/>
              </a:rPr>
              <a:t>三）并查集的应用</a:t>
            </a:r>
          </a:p>
        </p:txBody>
      </p:sp>
    </p:spTree>
    <p:extLst>
      <p:ext uri="{BB962C8B-B14F-4D97-AF65-F5344CB8AC3E}">
        <p14:creationId xmlns:p14="http://schemas.microsoft.com/office/powerpoint/2010/main" val="515325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:blinds dir="vert"/>
      </p:transition>
    </mc:Choice>
    <mc:Fallback xmlns="">
      <p:transition spd="slow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6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8" grpId="2" animBg="1"/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 7"/>
          <p:cNvSpPr/>
          <p:nvPr/>
        </p:nvSpPr>
        <p:spPr>
          <a:xfrm>
            <a:off x="864975" y="742950"/>
            <a:ext cx="431800" cy="577850"/>
          </a:xfrm>
          <a:custGeom>
            <a:avLst/>
            <a:gdLst>
              <a:gd name="connsiteX0" fmla="*/ 88900 w 431800"/>
              <a:gd name="connsiteY0" fmla="*/ 0 h 577850"/>
              <a:gd name="connsiteX1" fmla="*/ 0 w 431800"/>
              <a:gd name="connsiteY1" fmla="*/ 133350 h 577850"/>
              <a:gd name="connsiteX2" fmla="*/ 25400 w 431800"/>
              <a:gd name="connsiteY2" fmla="*/ 298450 h 577850"/>
              <a:gd name="connsiteX3" fmla="*/ 158750 w 431800"/>
              <a:gd name="connsiteY3" fmla="*/ 577850 h 577850"/>
              <a:gd name="connsiteX4" fmla="*/ 361950 w 431800"/>
              <a:gd name="connsiteY4" fmla="*/ 501650 h 577850"/>
              <a:gd name="connsiteX5" fmla="*/ 431800 w 431800"/>
              <a:gd name="connsiteY5" fmla="*/ 393700 h 577850"/>
              <a:gd name="connsiteX6" fmla="*/ 215900 w 431800"/>
              <a:gd name="connsiteY6" fmla="*/ 38100 h 577850"/>
              <a:gd name="connsiteX7" fmla="*/ 88900 w 431800"/>
              <a:gd name="connsiteY7" fmla="*/ 0 h 577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31800" h="577850">
                <a:moveTo>
                  <a:pt x="88900" y="0"/>
                </a:moveTo>
                <a:lnTo>
                  <a:pt x="0" y="133350"/>
                </a:lnTo>
                <a:lnTo>
                  <a:pt x="25400" y="298450"/>
                </a:lnTo>
                <a:lnTo>
                  <a:pt x="158750" y="577850"/>
                </a:lnTo>
                <a:lnTo>
                  <a:pt x="361950" y="501650"/>
                </a:lnTo>
                <a:lnTo>
                  <a:pt x="431800" y="393700"/>
                </a:lnTo>
                <a:lnTo>
                  <a:pt x="215900" y="38100"/>
                </a:lnTo>
                <a:lnTo>
                  <a:pt x="88900" y="0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 w="127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975" y="625502"/>
            <a:ext cx="1203750" cy="1113750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FC821F13-DE76-3146-831A-DB4C97CA1E87}"/>
              </a:ext>
            </a:extLst>
          </p:cNvPr>
          <p:cNvSpPr txBox="1"/>
          <p:nvPr/>
        </p:nvSpPr>
        <p:spPr>
          <a:xfrm>
            <a:off x="1861961" y="625502"/>
            <a:ext cx="45727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>
                <a:solidFill>
                  <a:schemeClr val="accent4">
                    <a:lumMod val="50000"/>
                  </a:schemeClr>
                </a:solidFill>
                <a:cs typeface="+mn-ea"/>
                <a:sym typeface="+mn-lt"/>
              </a:rPr>
              <a:t>(</a:t>
            </a:r>
            <a:r>
              <a:rPr lang="zh-CN" altLang="en-US" sz="3600" dirty="0">
                <a:solidFill>
                  <a:schemeClr val="accent4">
                    <a:lumMod val="50000"/>
                  </a:schemeClr>
                </a:solidFill>
                <a:cs typeface="+mn-ea"/>
                <a:sym typeface="+mn-lt"/>
              </a:rPr>
              <a:t>三）并查集的应用</a:t>
            </a:r>
          </a:p>
        </p:txBody>
      </p:sp>
      <p:sp>
        <p:nvSpPr>
          <p:cNvPr id="9" name="内容占位符 2">
            <a:extLst>
              <a:ext uri="{FF2B5EF4-FFF2-40B4-BE49-F238E27FC236}">
                <a16:creationId xmlns:a16="http://schemas.microsoft.com/office/drawing/2014/main" id="{BA76704F-2FEC-4FFA-B18E-FB87ABD27A94}"/>
              </a:ext>
            </a:extLst>
          </p:cNvPr>
          <p:cNvSpPr txBox="1">
            <a:spLocks/>
          </p:cNvSpPr>
          <p:nvPr/>
        </p:nvSpPr>
        <p:spPr>
          <a:xfrm>
            <a:off x="1861961" y="1320800"/>
            <a:ext cx="7387547" cy="15367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sz="1800" b="1" dirty="0">
                <a:latin typeface="Verdana" panose="020B0604030504040204" pitchFamily="34" charset="0"/>
              </a:rPr>
              <a:t>【</a:t>
            </a:r>
            <a:r>
              <a:rPr lang="zh-CN" altLang="en-US" sz="1800" b="1" dirty="0">
                <a:latin typeface="Verdana" panose="020B0604030504040204" pitchFamily="34" charset="0"/>
              </a:rPr>
              <a:t>例题</a:t>
            </a:r>
            <a:r>
              <a:rPr lang="en-US" altLang="zh-CN" sz="1800" b="1" dirty="0">
                <a:latin typeface="Verdana" panose="020B0604030504040204" pitchFamily="34" charset="0"/>
              </a:rPr>
              <a:t>】</a:t>
            </a:r>
            <a:r>
              <a:rPr lang="en-GB" altLang="zh-CN" sz="1800" dirty="0" err="1"/>
              <a:t>poj</a:t>
            </a:r>
            <a:r>
              <a:rPr lang="en-GB" altLang="zh-CN" sz="1800" dirty="0"/>
              <a:t> 2524 Ubiquitous Religions</a:t>
            </a:r>
            <a:endParaRPr lang="en-US" altLang="zh-CN" sz="1800" b="1" dirty="0">
              <a:latin typeface="Verdana" panose="020B060403050404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zh-CN" sz="1800" b="1" dirty="0">
                <a:latin typeface="Verdana" panose="020B0604030504040204" pitchFamily="34" charset="0"/>
              </a:rPr>
              <a:t>题意：</a:t>
            </a:r>
            <a:r>
              <a:rPr lang="zh-CN" altLang="en-US" sz="2400" dirty="0"/>
              <a:t>只能</a:t>
            </a:r>
            <a:r>
              <a:rPr lang="zh-CN" altLang="zh-CN" sz="2400" dirty="0"/>
              <a:t>通过</a:t>
            </a:r>
            <a:r>
              <a:rPr lang="zh-CN" altLang="en-US" sz="2400" dirty="0"/>
              <a:t>询</a:t>
            </a:r>
            <a:r>
              <a:rPr lang="zh-CN" altLang="zh-CN" sz="2400" dirty="0"/>
              <a:t>问知道</a:t>
            </a:r>
            <a:r>
              <a:rPr lang="zh-CN" altLang="en-US" sz="2400" dirty="0"/>
              <a:t>某两</a:t>
            </a:r>
            <a:r>
              <a:rPr lang="zh-CN" altLang="zh-CN" sz="2400" dirty="0"/>
              <a:t>个学生信仰同样的宗教</a:t>
            </a:r>
            <a:r>
              <a:rPr lang="zh-CN" altLang="en-US" sz="2400" dirty="0"/>
              <a:t>，</a:t>
            </a:r>
            <a:endParaRPr lang="en-US" altLang="zh-CN" sz="2400" dirty="0"/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zh-CN" sz="2400" dirty="0"/>
              <a:t>问学校里最多可能有多少个宗教。</a:t>
            </a:r>
            <a:endParaRPr lang="en-US" altLang="zh-CN" sz="1200" dirty="0">
              <a:latin typeface="Arial" panose="020B0604020202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sz="2400" dirty="0">
                <a:latin typeface="Arial" panose="020B0604020202020204" pitchFamily="34" charset="0"/>
              </a:rPr>
              <a:t>※ </a:t>
            </a:r>
            <a:r>
              <a:rPr lang="zh-CN" altLang="zh-CN" sz="2400" dirty="0">
                <a:latin typeface="Arial" panose="020B0604020202020204" pitchFamily="34" charset="0"/>
              </a:rPr>
              <a:t>也就是给定一个图的点数和相应的边，</a:t>
            </a:r>
            <a:endParaRPr lang="en-US" altLang="zh-CN" sz="2400" dirty="0">
              <a:latin typeface="Arial" panose="020B0604020202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sz="2400" dirty="0">
                <a:latin typeface="Arial" panose="020B0604020202020204" pitchFamily="34" charset="0"/>
              </a:rPr>
              <a:t>    </a:t>
            </a:r>
            <a:r>
              <a:rPr lang="zh-CN" altLang="zh-CN" sz="2400" dirty="0">
                <a:latin typeface="Arial" panose="020B0604020202020204" pitchFamily="34" charset="0"/>
              </a:rPr>
              <a:t>问有多少个连通分量。</a:t>
            </a:r>
            <a:endParaRPr lang="en-US" altLang="zh-CN" sz="2400" dirty="0">
              <a:latin typeface="Arial" panose="020B0604020202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zh-CN" altLang="zh-CN" sz="3600" dirty="0">
              <a:latin typeface="Arial" panose="020B0604020202020204" pitchFamily="34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BD9C200-FE8C-4E36-B0E2-7B230A56C2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1875" y="3124592"/>
            <a:ext cx="4329502" cy="3612292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D359D1DF-8F0F-44FC-8EE6-FC67E9EA09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1367" y="231975"/>
            <a:ext cx="2626556" cy="6467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366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:blinds dir="vert"/>
      </p:transition>
    </mc:Choice>
    <mc:Fallback xmlns="">
      <p:transition spd="slow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6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8" grpId="2" animBg="1"/>
      <p:bldP spid="2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 7"/>
          <p:cNvSpPr/>
          <p:nvPr/>
        </p:nvSpPr>
        <p:spPr>
          <a:xfrm>
            <a:off x="864975" y="742950"/>
            <a:ext cx="431800" cy="577850"/>
          </a:xfrm>
          <a:custGeom>
            <a:avLst/>
            <a:gdLst>
              <a:gd name="connsiteX0" fmla="*/ 88900 w 431800"/>
              <a:gd name="connsiteY0" fmla="*/ 0 h 577850"/>
              <a:gd name="connsiteX1" fmla="*/ 0 w 431800"/>
              <a:gd name="connsiteY1" fmla="*/ 133350 h 577850"/>
              <a:gd name="connsiteX2" fmla="*/ 25400 w 431800"/>
              <a:gd name="connsiteY2" fmla="*/ 298450 h 577850"/>
              <a:gd name="connsiteX3" fmla="*/ 158750 w 431800"/>
              <a:gd name="connsiteY3" fmla="*/ 577850 h 577850"/>
              <a:gd name="connsiteX4" fmla="*/ 361950 w 431800"/>
              <a:gd name="connsiteY4" fmla="*/ 501650 h 577850"/>
              <a:gd name="connsiteX5" fmla="*/ 431800 w 431800"/>
              <a:gd name="connsiteY5" fmla="*/ 393700 h 577850"/>
              <a:gd name="connsiteX6" fmla="*/ 215900 w 431800"/>
              <a:gd name="connsiteY6" fmla="*/ 38100 h 577850"/>
              <a:gd name="connsiteX7" fmla="*/ 88900 w 431800"/>
              <a:gd name="connsiteY7" fmla="*/ 0 h 577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31800" h="577850">
                <a:moveTo>
                  <a:pt x="88900" y="0"/>
                </a:moveTo>
                <a:lnTo>
                  <a:pt x="0" y="133350"/>
                </a:lnTo>
                <a:lnTo>
                  <a:pt x="25400" y="298450"/>
                </a:lnTo>
                <a:lnTo>
                  <a:pt x="158750" y="577850"/>
                </a:lnTo>
                <a:lnTo>
                  <a:pt x="361950" y="501650"/>
                </a:lnTo>
                <a:lnTo>
                  <a:pt x="431800" y="393700"/>
                </a:lnTo>
                <a:lnTo>
                  <a:pt x="215900" y="38100"/>
                </a:lnTo>
                <a:lnTo>
                  <a:pt x="88900" y="0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 w="127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256572">
            <a:off x="9909819" y="5299254"/>
            <a:ext cx="1788750" cy="132750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975" y="625502"/>
            <a:ext cx="1203750" cy="1113750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FC821F13-DE76-3146-831A-DB4C97CA1E87}"/>
              </a:ext>
            </a:extLst>
          </p:cNvPr>
          <p:cNvSpPr txBox="1"/>
          <p:nvPr/>
        </p:nvSpPr>
        <p:spPr>
          <a:xfrm>
            <a:off x="1861961" y="625502"/>
            <a:ext cx="45727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>
                <a:solidFill>
                  <a:schemeClr val="accent4">
                    <a:lumMod val="50000"/>
                  </a:schemeClr>
                </a:solidFill>
                <a:cs typeface="+mn-ea"/>
                <a:sym typeface="+mn-lt"/>
              </a:rPr>
              <a:t>(</a:t>
            </a:r>
            <a:r>
              <a:rPr lang="zh-CN" altLang="en-US" sz="3600" dirty="0">
                <a:solidFill>
                  <a:schemeClr val="accent4">
                    <a:lumMod val="50000"/>
                  </a:schemeClr>
                </a:solidFill>
                <a:cs typeface="+mn-ea"/>
                <a:sym typeface="+mn-lt"/>
              </a:rPr>
              <a:t>三）并查集的应用</a:t>
            </a:r>
          </a:p>
        </p:txBody>
      </p:sp>
      <p:sp>
        <p:nvSpPr>
          <p:cNvPr id="9" name="内容占位符 2">
            <a:extLst>
              <a:ext uri="{FF2B5EF4-FFF2-40B4-BE49-F238E27FC236}">
                <a16:creationId xmlns:a16="http://schemas.microsoft.com/office/drawing/2014/main" id="{BA76704F-2FEC-4FFA-B18E-FB87ABD27A94}"/>
              </a:ext>
            </a:extLst>
          </p:cNvPr>
          <p:cNvSpPr txBox="1">
            <a:spLocks/>
          </p:cNvSpPr>
          <p:nvPr/>
        </p:nvSpPr>
        <p:spPr>
          <a:xfrm>
            <a:off x="1861961" y="1320800"/>
            <a:ext cx="9761470" cy="15367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sz="1800" b="1" dirty="0">
                <a:latin typeface="Verdana" panose="020B0604030504040204" pitchFamily="34" charset="0"/>
              </a:rPr>
              <a:t>【</a:t>
            </a:r>
            <a:r>
              <a:rPr lang="zh-CN" altLang="en-US" sz="1800" b="1" dirty="0">
                <a:latin typeface="Verdana" panose="020B0604030504040204" pitchFamily="34" charset="0"/>
              </a:rPr>
              <a:t>例题</a:t>
            </a:r>
            <a:r>
              <a:rPr lang="en-US" altLang="zh-CN" sz="1800" b="1" dirty="0">
                <a:latin typeface="Verdana" panose="020B0604030504040204" pitchFamily="34" charset="0"/>
              </a:rPr>
              <a:t>】</a:t>
            </a:r>
            <a:r>
              <a:rPr lang="en-GB" altLang="zh-CN" sz="1800" dirty="0" err="1"/>
              <a:t>poj</a:t>
            </a:r>
            <a:r>
              <a:rPr lang="en-GB" altLang="zh-CN" sz="1800" dirty="0"/>
              <a:t> 2524 Ubiquitous Religions</a:t>
            </a:r>
            <a:endParaRPr lang="en-US" altLang="zh-CN" sz="1800" b="1" dirty="0">
              <a:latin typeface="Verdana" panose="020B060403050404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zh-CN" sz="1800" b="1" dirty="0">
                <a:latin typeface="Verdana" panose="020B0604030504040204" pitchFamily="34" charset="0"/>
              </a:rPr>
              <a:t>题意：</a:t>
            </a:r>
            <a:r>
              <a:rPr lang="zh-CN" altLang="en-US" sz="2400" dirty="0"/>
              <a:t>只能</a:t>
            </a:r>
            <a:r>
              <a:rPr lang="zh-CN" altLang="zh-CN" sz="2400" dirty="0"/>
              <a:t>通过</a:t>
            </a:r>
            <a:r>
              <a:rPr lang="zh-CN" altLang="en-US" sz="2400" dirty="0"/>
              <a:t>询</a:t>
            </a:r>
            <a:r>
              <a:rPr lang="zh-CN" altLang="zh-CN" sz="2400" dirty="0"/>
              <a:t>问知道</a:t>
            </a:r>
            <a:r>
              <a:rPr lang="zh-CN" altLang="en-US" sz="2400" dirty="0"/>
              <a:t>某两</a:t>
            </a:r>
            <a:r>
              <a:rPr lang="zh-CN" altLang="zh-CN" sz="2400" dirty="0"/>
              <a:t>个学生信仰同样的宗教</a:t>
            </a:r>
            <a:r>
              <a:rPr lang="zh-CN" altLang="en-US" sz="2400" dirty="0"/>
              <a:t>，</a:t>
            </a:r>
            <a:r>
              <a:rPr lang="zh-CN" altLang="zh-CN" sz="2400" dirty="0"/>
              <a:t>问学校里最多可能有多少个宗教。</a:t>
            </a:r>
            <a:endParaRPr lang="en-US" altLang="zh-CN" sz="1200" dirty="0">
              <a:latin typeface="Arial" panose="020B0604020202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sz="2400" dirty="0">
                <a:latin typeface="Arial" panose="020B0604020202020204" pitchFamily="34" charset="0"/>
              </a:rPr>
              <a:t>※ </a:t>
            </a:r>
            <a:r>
              <a:rPr lang="zh-CN" altLang="zh-CN" sz="2400" dirty="0">
                <a:latin typeface="Arial" panose="020B0604020202020204" pitchFamily="34" charset="0"/>
              </a:rPr>
              <a:t>也就是给定一个图的点数和相应的边，问有多少个连通分量。</a:t>
            </a:r>
            <a:endParaRPr lang="en-US" altLang="zh-CN" sz="2400" dirty="0">
              <a:latin typeface="Arial" panose="020B0604020202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zh-CN" altLang="zh-CN" sz="3600" dirty="0">
              <a:latin typeface="Arial" panose="020B0604020202020204" pitchFamily="34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BD9C200-FE8C-4E36-B0E2-7B230A56C2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913" y="2763028"/>
            <a:ext cx="4668146" cy="389483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2337976C-C9DB-473A-B451-9337DA34E85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9815" y="185381"/>
            <a:ext cx="4796918" cy="6702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620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:blinds dir="vert"/>
      </p:transition>
    </mc:Choice>
    <mc:Fallback xmlns="">
      <p:transition spd="slow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6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49" presetClass="entr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8" grpId="2" animBg="1"/>
      <p:bldP spid="2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 7"/>
          <p:cNvSpPr/>
          <p:nvPr/>
        </p:nvSpPr>
        <p:spPr>
          <a:xfrm>
            <a:off x="864975" y="742950"/>
            <a:ext cx="431800" cy="577850"/>
          </a:xfrm>
          <a:custGeom>
            <a:avLst/>
            <a:gdLst>
              <a:gd name="connsiteX0" fmla="*/ 88900 w 431800"/>
              <a:gd name="connsiteY0" fmla="*/ 0 h 577850"/>
              <a:gd name="connsiteX1" fmla="*/ 0 w 431800"/>
              <a:gd name="connsiteY1" fmla="*/ 133350 h 577850"/>
              <a:gd name="connsiteX2" fmla="*/ 25400 w 431800"/>
              <a:gd name="connsiteY2" fmla="*/ 298450 h 577850"/>
              <a:gd name="connsiteX3" fmla="*/ 158750 w 431800"/>
              <a:gd name="connsiteY3" fmla="*/ 577850 h 577850"/>
              <a:gd name="connsiteX4" fmla="*/ 361950 w 431800"/>
              <a:gd name="connsiteY4" fmla="*/ 501650 h 577850"/>
              <a:gd name="connsiteX5" fmla="*/ 431800 w 431800"/>
              <a:gd name="connsiteY5" fmla="*/ 393700 h 577850"/>
              <a:gd name="connsiteX6" fmla="*/ 215900 w 431800"/>
              <a:gd name="connsiteY6" fmla="*/ 38100 h 577850"/>
              <a:gd name="connsiteX7" fmla="*/ 88900 w 431800"/>
              <a:gd name="connsiteY7" fmla="*/ 0 h 577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31800" h="577850">
                <a:moveTo>
                  <a:pt x="88900" y="0"/>
                </a:moveTo>
                <a:lnTo>
                  <a:pt x="0" y="133350"/>
                </a:lnTo>
                <a:lnTo>
                  <a:pt x="25400" y="298450"/>
                </a:lnTo>
                <a:lnTo>
                  <a:pt x="158750" y="577850"/>
                </a:lnTo>
                <a:lnTo>
                  <a:pt x="361950" y="501650"/>
                </a:lnTo>
                <a:lnTo>
                  <a:pt x="431800" y="393700"/>
                </a:lnTo>
                <a:lnTo>
                  <a:pt x="215900" y="38100"/>
                </a:lnTo>
                <a:lnTo>
                  <a:pt x="88900" y="0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 w="127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256572">
            <a:off x="9909819" y="5299254"/>
            <a:ext cx="1788750" cy="132750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975" y="625502"/>
            <a:ext cx="1203750" cy="1113750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FC821F13-DE76-3146-831A-DB4C97CA1E87}"/>
              </a:ext>
            </a:extLst>
          </p:cNvPr>
          <p:cNvSpPr txBox="1"/>
          <p:nvPr/>
        </p:nvSpPr>
        <p:spPr>
          <a:xfrm>
            <a:off x="1423855" y="625502"/>
            <a:ext cx="3937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>
                <a:solidFill>
                  <a:schemeClr val="accent4">
                    <a:lumMod val="50000"/>
                  </a:schemeClr>
                </a:solidFill>
                <a:cs typeface="+mn-ea"/>
                <a:sym typeface="+mn-lt"/>
              </a:rPr>
              <a:t>一、并查集</a:t>
            </a:r>
          </a:p>
        </p:txBody>
      </p:sp>
      <p:sp>
        <p:nvSpPr>
          <p:cNvPr id="9" name="内容占位符 2">
            <a:extLst>
              <a:ext uri="{FF2B5EF4-FFF2-40B4-BE49-F238E27FC236}">
                <a16:creationId xmlns:a16="http://schemas.microsoft.com/office/drawing/2014/main" id="{BA76704F-2FEC-4FFA-B18E-FB87ABD27A94}"/>
              </a:ext>
            </a:extLst>
          </p:cNvPr>
          <p:cNvSpPr txBox="1">
            <a:spLocks/>
          </p:cNvSpPr>
          <p:nvPr/>
        </p:nvSpPr>
        <p:spPr>
          <a:xfrm>
            <a:off x="1295402" y="2184399"/>
            <a:ext cx="9601196" cy="331893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8000">
              <a:lnSpc>
                <a:spcPts val="3200"/>
              </a:lnSpc>
              <a:spcBef>
                <a:spcPts val="600"/>
              </a:spcBef>
            </a:pPr>
            <a:r>
              <a:rPr lang="zh-CN" altLang="en-US" sz="3200" dirty="0"/>
              <a:t>并查集就是合并</a:t>
            </a:r>
            <a:r>
              <a:rPr lang="en-US" altLang="zh-CN" sz="3200" dirty="0"/>
              <a:t>(</a:t>
            </a:r>
            <a:r>
              <a:rPr lang="en-GB" altLang="zh-CN" sz="3200" dirty="0"/>
              <a:t>union)</a:t>
            </a:r>
            <a:r>
              <a:rPr lang="zh-CN" altLang="en-US" sz="3200" dirty="0"/>
              <a:t>查找</a:t>
            </a:r>
            <a:r>
              <a:rPr lang="en-US" altLang="zh-CN" sz="3200" dirty="0"/>
              <a:t>(</a:t>
            </a:r>
            <a:r>
              <a:rPr lang="en-GB" altLang="zh-CN" sz="3200" dirty="0"/>
              <a:t>find)</a:t>
            </a:r>
            <a:r>
              <a:rPr lang="zh-CN" altLang="en-US" sz="3200" dirty="0"/>
              <a:t>的集合</a:t>
            </a:r>
            <a:r>
              <a:rPr lang="en-US" altLang="zh-CN" sz="3200" dirty="0"/>
              <a:t>(</a:t>
            </a:r>
            <a:r>
              <a:rPr lang="en-GB" altLang="zh-CN" sz="3200" dirty="0"/>
              <a:t>set)</a:t>
            </a:r>
            <a:r>
              <a:rPr lang="zh-CN" altLang="en-GB" sz="3200" dirty="0"/>
              <a:t>，</a:t>
            </a:r>
            <a:endParaRPr lang="en-US" altLang="zh-CN" sz="3200" dirty="0"/>
          </a:p>
          <a:p>
            <a:pPr marL="288000">
              <a:lnSpc>
                <a:spcPts val="3200"/>
              </a:lnSpc>
              <a:spcBef>
                <a:spcPts val="600"/>
              </a:spcBef>
            </a:pPr>
            <a:r>
              <a:rPr lang="zh-CN" altLang="en-US" sz="3200" dirty="0"/>
              <a:t>是一种树型的数据结构，</a:t>
            </a:r>
            <a:endParaRPr lang="en-US" altLang="zh-CN" sz="3200" dirty="0"/>
          </a:p>
          <a:p>
            <a:pPr marL="288000">
              <a:lnSpc>
                <a:spcPts val="3200"/>
              </a:lnSpc>
              <a:spcBef>
                <a:spcPts val="600"/>
              </a:spcBef>
            </a:pPr>
            <a:r>
              <a:rPr lang="zh-CN" altLang="en-US" sz="3200" dirty="0"/>
              <a:t>用于“</a:t>
            </a:r>
            <a:r>
              <a:rPr lang="zh-CN" altLang="en-US" sz="3200" dirty="0">
                <a:solidFill>
                  <a:srgbClr val="FF0000"/>
                </a:solidFill>
              </a:rPr>
              <a:t>查</a:t>
            </a:r>
            <a:r>
              <a:rPr lang="zh-CN" altLang="en-US" sz="3200" dirty="0"/>
              <a:t>找集合中的元素”与“合</a:t>
            </a:r>
            <a:r>
              <a:rPr lang="zh-CN" altLang="en-US" sz="3200" dirty="0">
                <a:solidFill>
                  <a:srgbClr val="FF0000"/>
                </a:solidFill>
              </a:rPr>
              <a:t>并</a:t>
            </a:r>
            <a:r>
              <a:rPr lang="zh-CN" altLang="en-US" sz="3200" dirty="0"/>
              <a:t>不相交集合” 。</a:t>
            </a:r>
            <a:endParaRPr lang="en-US" altLang="zh-CN" sz="3200" dirty="0"/>
          </a:p>
        </p:txBody>
      </p:sp>
    </p:spTree>
    <p:extLst>
      <p:ext uri="{BB962C8B-B14F-4D97-AF65-F5344CB8AC3E}">
        <p14:creationId xmlns:p14="http://schemas.microsoft.com/office/powerpoint/2010/main" val="1362008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:blinds dir="vert"/>
      </p:transition>
    </mc:Choice>
    <mc:Fallback xmlns="">
      <p:transition spd="slow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6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49" presetClass="entr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8" grpId="2" animBg="1"/>
      <p:bldP spid="2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 7"/>
          <p:cNvSpPr/>
          <p:nvPr/>
        </p:nvSpPr>
        <p:spPr>
          <a:xfrm>
            <a:off x="864975" y="742950"/>
            <a:ext cx="431800" cy="577850"/>
          </a:xfrm>
          <a:custGeom>
            <a:avLst/>
            <a:gdLst>
              <a:gd name="connsiteX0" fmla="*/ 88900 w 431800"/>
              <a:gd name="connsiteY0" fmla="*/ 0 h 577850"/>
              <a:gd name="connsiteX1" fmla="*/ 0 w 431800"/>
              <a:gd name="connsiteY1" fmla="*/ 133350 h 577850"/>
              <a:gd name="connsiteX2" fmla="*/ 25400 w 431800"/>
              <a:gd name="connsiteY2" fmla="*/ 298450 h 577850"/>
              <a:gd name="connsiteX3" fmla="*/ 158750 w 431800"/>
              <a:gd name="connsiteY3" fmla="*/ 577850 h 577850"/>
              <a:gd name="connsiteX4" fmla="*/ 361950 w 431800"/>
              <a:gd name="connsiteY4" fmla="*/ 501650 h 577850"/>
              <a:gd name="connsiteX5" fmla="*/ 431800 w 431800"/>
              <a:gd name="connsiteY5" fmla="*/ 393700 h 577850"/>
              <a:gd name="connsiteX6" fmla="*/ 215900 w 431800"/>
              <a:gd name="connsiteY6" fmla="*/ 38100 h 577850"/>
              <a:gd name="connsiteX7" fmla="*/ 88900 w 431800"/>
              <a:gd name="connsiteY7" fmla="*/ 0 h 577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31800" h="577850">
                <a:moveTo>
                  <a:pt x="88900" y="0"/>
                </a:moveTo>
                <a:lnTo>
                  <a:pt x="0" y="133350"/>
                </a:lnTo>
                <a:lnTo>
                  <a:pt x="25400" y="298450"/>
                </a:lnTo>
                <a:lnTo>
                  <a:pt x="158750" y="577850"/>
                </a:lnTo>
                <a:lnTo>
                  <a:pt x="361950" y="501650"/>
                </a:lnTo>
                <a:lnTo>
                  <a:pt x="431800" y="393700"/>
                </a:lnTo>
                <a:lnTo>
                  <a:pt x="215900" y="38100"/>
                </a:lnTo>
                <a:lnTo>
                  <a:pt x="88900" y="0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 w="127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256572">
            <a:off x="9909819" y="5299254"/>
            <a:ext cx="1788750" cy="132750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975" y="625502"/>
            <a:ext cx="1203750" cy="1113750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FC821F13-DE76-3146-831A-DB4C97CA1E87}"/>
              </a:ext>
            </a:extLst>
          </p:cNvPr>
          <p:cNvSpPr txBox="1"/>
          <p:nvPr/>
        </p:nvSpPr>
        <p:spPr>
          <a:xfrm>
            <a:off x="1861961" y="625502"/>
            <a:ext cx="45727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>
                <a:solidFill>
                  <a:schemeClr val="accent4">
                    <a:lumMod val="50000"/>
                  </a:schemeClr>
                </a:solidFill>
                <a:cs typeface="+mn-ea"/>
                <a:sym typeface="+mn-lt"/>
              </a:rPr>
              <a:t>(</a:t>
            </a:r>
            <a:r>
              <a:rPr lang="zh-CN" altLang="en-US" sz="3600" dirty="0">
                <a:solidFill>
                  <a:schemeClr val="accent4">
                    <a:lumMod val="50000"/>
                  </a:schemeClr>
                </a:solidFill>
                <a:cs typeface="+mn-ea"/>
                <a:sym typeface="+mn-lt"/>
              </a:rPr>
              <a:t>三）并查集的应用</a:t>
            </a:r>
          </a:p>
        </p:txBody>
      </p:sp>
      <p:sp>
        <p:nvSpPr>
          <p:cNvPr id="9" name="内容占位符 2">
            <a:extLst>
              <a:ext uri="{FF2B5EF4-FFF2-40B4-BE49-F238E27FC236}">
                <a16:creationId xmlns:a16="http://schemas.microsoft.com/office/drawing/2014/main" id="{BA76704F-2FEC-4FFA-B18E-FB87ABD27A94}"/>
              </a:ext>
            </a:extLst>
          </p:cNvPr>
          <p:cNvSpPr txBox="1">
            <a:spLocks/>
          </p:cNvSpPr>
          <p:nvPr/>
        </p:nvSpPr>
        <p:spPr>
          <a:xfrm>
            <a:off x="1861961" y="1958758"/>
            <a:ext cx="9601196" cy="331893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9400" indent="0">
              <a:lnSpc>
                <a:spcPts val="3200"/>
              </a:lnSpc>
              <a:spcBef>
                <a:spcPts val="600"/>
              </a:spcBef>
              <a:buNone/>
            </a:pPr>
            <a:r>
              <a:rPr lang="zh-CN" altLang="en-US" sz="3200" dirty="0"/>
              <a:t>并查集的进阶：</a:t>
            </a:r>
            <a:endParaRPr lang="en-US" altLang="zh-CN" sz="3200" dirty="0"/>
          </a:p>
          <a:p>
            <a:pPr marL="59400" indent="0">
              <a:lnSpc>
                <a:spcPts val="3200"/>
              </a:lnSpc>
              <a:spcBef>
                <a:spcPts val="600"/>
              </a:spcBef>
              <a:buNone/>
            </a:pPr>
            <a:endParaRPr lang="en-US" altLang="zh-CN" sz="3200" dirty="0"/>
          </a:p>
          <a:p>
            <a:pPr marL="288000">
              <a:lnSpc>
                <a:spcPts val="3200"/>
              </a:lnSpc>
              <a:spcBef>
                <a:spcPts val="600"/>
              </a:spcBef>
            </a:pPr>
            <a:r>
              <a:rPr lang="zh-CN" altLang="en-US" sz="3200" dirty="0"/>
              <a:t>加权并查集、种类并查集、关系型并查集</a:t>
            </a:r>
            <a:endParaRPr lang="en-US" altLang="zh-CN" sz="3200" dirty="0"/>
          </a:p>
          <a:p>
            <a:pPr marL="288000">
              <a:lnSpc>
                <a:spcPts val="3200"/>
              </a:lnSpc>
              <a:spcBef>
                <a:spcPts val="600"/>
              </a:spcBef>
            </a:pPr>
            <a:r>
              <a:rPr lang="zh-CN" altLang="en-US" sz="3200" dirty="0"/>
              <a:t>通过维护权值来区分类别</a:t>
            </a:r>
            <a:endParaRPr lang="en-US" altLang="zh-CN" sz="3200" dirty="0"/>
          </a:p>
          <a:p>
            <a:pPr marL="288000">
              <a:lnSpc>
                <a:spcPts val="3200"/>
              </a:lnSpc>
              <a:spcBef>
                <a:spcPts val="600"/>
              </a:spcBef>
            </a:pPr>
            <a:endParaRPr lang="en-US" altLang="zh-CN" sz="3200" dirty="0"/>
          </a:p>
          <a:p>
            <a:pPr marL="288000">
              <a:lnSpc>
                <a:spcPts val="3200"/>
              </a:lnSpc>
              <a:spcBef>
                <a:spcPts val="600"/>
              </a:spcBef>
            </a:pPr>
            <a:endParaRPr lang="en-US" altLang="zh-CN" sz="3200" dirty="0"/>
          </a:p>
          <a:p>
            <a:pPr marL="288000">
              <a:lnSpc>
                <a:spcPts val="3200"/>
              </a:lnSpc>
              <a:spcBef>
                <a:spcPts val="600"/>
              </a:spcBef>
            </a:pPr>
            <a:r>
              <a:rPr lang="zh-CN" altLang="en-US" sz="3200" dirty="0"/>
              <a:t>做题中体会</a:t>
            </a:r>
            <a:endParaRPr lang="en-US" altLang="zh-CN" sz="3200" dirty="0"/>
          </a:p>
        </p:txBody>
      </p:sp>
    </p:spTree>
    <p:extLst>
      <p:ext uri="{BB962C8B-B14F-4D97-AF65-F5344CB8AC3E}">
        <p14:creationId xmlns:p14="http://schemas.microsoft.com/office/powerpoint/2010/main" val="1594030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:blinds dir="vert"/>
      </p:transition>
    </mc:Choice>
    <mc:Fallback xmlns="">
      <p:transition spd="slow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6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49" presetClass="entr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8" grpId="2" animBg="1"/>
      <p:bldP spid="2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0879" y="-29692"/>
            <a:ext cx="12244786" cy="688769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324350" y="4419294"/>
            <a:ext cx="3543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51034" y="-121885"/>
            <a:ext cx="12192000" cy="6858000"/>
          </a:xfrm>
          <a:prstGeom prst="rect">
            <a:avLst/>
          </a:prstGeom>
          <a:gradFill>
            <a:gsLst>
              <a:gs pos="0">
                <a:srgbClr val="C4C2CC">
                  <a:alpha val="50000"/>
                </a:srgbClr>
              </a:gs>
              <a:gs pos="100000">
                <a:schemeClr val="bg1">
                  <a:lumMod val="95000"/>
                </a:schemeClr>
              </a:gs>
            </a:gsLst>
            <a:lin ang="5400000" scaled="1"/>
          </a:gradFill>
          <a:ln w="12700">
            <a:noFill/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Hans" dirty="0">
                <a:cs typeface="+mn-ea"/>
                <a:sym typeface="+mn-lt"/>
              </a:rPr>
              <a:t>·</a:t>
            </a:r>
            <a:endParaRPr lang="zh-CN" altLang="en-US" dirty="0">
              <a:cs typeface="+mn-ea"/>
              <a:sym typeface="+mn-lt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F20B3B11-989A-6B45-ADB2-4BD34ED819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034" y="303665"/>
            <a:ext cx="1372500" cy="181125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15D07FD5-CEC8-D840-A4E5-A9C107973C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9784" y="5476115"/>
            <a:ext cx="2407500" cy="126000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D911F5D0-A9B2-48C8-8930-40C2B0930C51}"/>
              </a:ext>
            </a:extLst>
          </p:cNvPr>
          <p:cNvSpPr txBox="1"/>
          <p:nvPr/>
        </p:nvSpPr>
        <p:spPr>
          <a:xfrm>
            <a:off x="1540951" y="531749"/>
            <a:ext cx="33963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chemeClr val="accent4">
                    <a:lumMod val="50000"/>
                  </a:schemeClr>
                </a:solidFill>
                <a:latin typeface="+mn-ea"/>
              </a:rPr>
              <a:t>二、优先队列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FE24835-FE55-441F-8C8C-B1E0D0B86E6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271" y="2293837"/>
            <a:ext cx="11172695" cy="2361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350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:blinds dir="vert"/>
      </p:transition>
    </mc:Choice>
    <mc:Fallback xmlns="">
      <p:transition spd="slow" advTm="0">
        <p:blinds dir="vert"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0879" y="-29692"/>
            <a:ext cx="12244786" cy="688769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324350" y="4419294"/>
            <a:ext cx="3543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51034" y="-121885"/>
            <a:ext cx="12192000" cy="6858000"/>
          </a:xfrm>
          <a:prstGeom prst="rect">
            <a:avLst/>
          </a:prstGeom>
          <a:gradFill>
            <a:gsLst>
              <a:gs pos="0">
                <a:srgbClr val="C4C2CC">
                  <a:alpha val="50000"/>
                </a:srgbClr>
              </a:gs>
              <a:gs pos="100000">
                <a:schemeClr val="bg1">
                  <a:lumMod val="95000"/>
                </a:schemeClr>
              </a:gs>
            </a:gsLst>
            <a:lin ang="5400000" scaled="1"/>
          </a:gradFill>
          <a:ln w="12700">
            <a:noFill/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Hans" dirty="0">
                <a:cs typeface="+mn-ea"/>
                <a:sym typeface="+mn-lt"/>
              </a:rPr>
              <a:t>·</a:t>
            </a:r>
            <a:endParaRPr lang="zh-CN" altLang="en-US" dirty="0">
              <a:cs typeface="+mn-ea"/>
              <a:sym typeface="+mn-lt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F20B3B11-989A-6B45-ADB2-4BD34ED819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034" y="303665"/>
            <a:ext cx="1372500" cy="181125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15D07FD5-CEC8-D840-A4E5-A9C107973C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9784" y="5476115"/>
            <a:ext cx="2407500" cy="1260000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22A4BEAB-E286-4352-AF85-467B03F6DB28}"/>
              </a:ext>
            </a:extLst>
          </p:cNvPr>
          <p:cNvSpPr txBox="1"/>
          <p:nvPr/>
        </p:nvSpPr>
        <p:spPr>
          <a:xfrm>
            <a:off x="7979249" y="5275118"/>
            <a:ext cx="269537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FF0000"/>
                </a:solidFill>
                <a:latin typeface="+mn-ea"/>
              </a:rPr>
              <a:t>可</a:t>
            </a:r>
            <a:r>
              <a:rPr lang="zh-CN" altLang="zh-CN" sz="2800" dirty="0">
                <a:solidFill>
                  <a:srgbClr val="FF0000"/>
                </a:solidFill>
              </a:rPr>
              <a:t>自定义优先级：</a:t>
            </a:r>
            <a:r>
              <a:rPr lang="en-US" altLang="zh-CN" sz="2800" dirty="0">
                <a:solidFill>
                  <a:srgbClr val="FF0000"/>
                </a:solidFill>
              </a:rPr>
              <a:t>struct </a:t>
            </a:r>
            <a:r>
              <a:rPr lang="en-US" altLang="zh-CN" sz="2800" dirty="0" err="1">
                <a:solidFill>
                  <a:srgbClr val="FF0000"/>
                </a:solidFill>
              </a:rPr>
              <a:t>cmp</a:t>
            </a:r>
            <a:endParaRPr lang="zh-CN" altLang="zh-CN" sz="2800" dirty="0">
              <a:solidFill>
                <a:srgbClr val="FF0000"/>
              </a:solidFill>
            </a:endParaRPr>
          </a:p>
        </p:txBody>
      </p:sp>
      <p:sp>
        <p:nvSpPr>
          <p:cNvPr id="12" name="内容占位符 2">
            <a:extLst>
              <a:ext uri="{FF2B5EF4-FFF2-40B4-BE49-F238E27FC236}">
                <a16:creationId xmlns:a16="http://schemas.microsoft.com/office/drawing/2014/main" id="{59675C47-6A21-414C-B7E2-C0C37066F4C7}"/>
              </a:ext>
            </a:extLst>
          </p:cNvPr>
          <p:cNvSpPr txBox="1">
            <a:spLocks/>
          </p:cNvSpPr>
          <p:nvPr/>
        </p:nvSpPr>
        <p:spPr>
          <a:xfrm>
            <a:off x="2416020" y="1906704"/>
            <a:ext cx="8915400" cy="377762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zh-CN" b="1" dirty="0"/>
              <a:t>使用队列需包含头文件：</a:t>
            </a:r>
            <a:r>
              <a:rPr lang="en-US" altLang="zh-CN" b="1" dirty="0">
                <a:solidFill>
                  <a:schemeClr val="accent1">
                    <a:lumMod val="50000"/>
                  </a:schemeClr>
                </a:solidFill>
              </a:rPr>
              <a:t>#include &lt;queue&gt;</a:t>
            </a:r>
          </a:p>
          <a:p>
            <a:endParaRPr lang="zh-CN" altLang="zh-CN" b="1" dirty="0"/>
          </a:p>
          <a:p>
            <a:r>
              <a:rPr lang="zh-CN" altLang="zh-CN" b="1" dirty="0"/>
              <a:t>声明方式：</a:t>
            </a:r>
            <a:r>
              <a:rPr lang="en-US" altLang="zh-CN" b="1" dirty="0" err="1"/>
              <a:t>priority_queue</a:t>
            </a:r>
            <a:r>
              <a:rPr lang="en-US" altLang="zh-CN" b="1" dirty="0"/>
              <a:t>&lt;int&gt; s;  </a:t>
            </a:r>
          </a:p>
          <a:p>
            <a:endParaRPr lang="en-US" altLang="zh-CN" b="1" dirty="0"/>
          </a:p>
          <a:p>
            <a:r>
              <a:rPr lang="en-GB" altLang="zh-CN" b="1" dirty="0" err="1"/>
              <a:t>priority_queue</a:t>
            </a:r>
            <a:r>
              <a:rPr lang="en-GB" altLang="zh-CN" b="1" dirty="0"/>
              <a:t>&lt;int, vector&lt;int&gt;, </a:t>
            </a:r>
            <a:r>
              <a:rPr lang="en-GB" altLang="zh-CN" b="1" dirty="0" err="1"/>
              <a:t>cmp</a:t>
            </a:r>
            <a:r>
              <a:rPr lang="en-GB" altLang="zh-CN" b="1" dirty="0"/>
              <a:t>&gt; s; </a:t>
            </a:r>
          </a:p>
          <a:p>
            <a:pPr marL="0" indent="0">
              <a:buNone/>
            </a:pPr>
            <a:r>
              <a:rPr lang="en-GB" altLang="zh-CN" b="1" dirty="0"/>
              <a:t>//</a:t>
            </a:r>
            <a:r>
              <a:rPr lang="zh-CN" altLang="en-US" b="1" dirty="0"/>
              <a:t>其中，第二个参数为容器类型，第三个参数为比较函数。</a:t>
            </a:r>
            <a:endParaRPr lang="zh-CN" altLang="zh-CN" b="1" dirty="0"/>
          </a:p>
          <a:p>
            <a:endParaRPr lang="zh-CN" altLang="en-US" b="1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911F5D0-A9B2-48C8-8930-40C2B0930C51}"/>
              </a:ext>
            </a:extLst>
          </p:cNvPr>
          <p:cNvSpPr txBox="1"/>
          <p:nvPr/>
        </p:nvSpPr>
        <p:spPr>
          <a:xfrm>
            <a:off x="1540951" y="531749"/>
            <a:ext cx="33963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chemeClr val="accent4">
                    <a:lumMod val="50000"/>
                  </a:schemeClr>
                </a:solidFill>
                <a:latin typeface="+mn-ea"/>
              </a:rPr>
              <a:t>二、优先队列</a:t>
            </a:r>
          </a:p>
        </p:txBody>
      </p:sp>
    </p:spTree>
    <p:extLst>
      <p:ext uri="{BB962C8B-B14F-4D97-AF65-F5344CB8AC3E}">
        <p14:creationId xmlns:p14="http://schemas.microsoft.com/office/powerpoint/2010/main" val="2042026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:blinds dir="vert"/>
      </p:transition>
    </mc:Choice>
    <mc:Fallback xmlns="">
      <p:transition spd="slow" advTm="0">
        <p:blinds dir="vert"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0879" y="-29692"/>
            <a:ext cx="12244786" cy="688769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324350" y="4419294"/>
            <a:ext cx="3543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51034" y="-121885"/>
            <a:ext cx="12192000" cy="6858000"/>
          </a:xfrm>
          <a:prstGeom prst="rect">
            <a:avLst/>
          </a:prstGeom>
          <a:gradFill>
            <a:gsLst>
              <a:gs pos="0">
                <a:srgbClr val="C4C2CC">
                  <a:alpha val="50000"/>
                </a:srgbClr>
              </a:gs>
              <a:gs pos="100000">
                <a:schemeClr val="bg1">
                  <a:lumMod val="95000"/>
                </a:schemeClr>
              </a:gs>
            </a:gsLst>
            <a:lin ang="5400000" scaled="1"/>
          </a:gradFill>
          <a:ln w="12700">
            <a:noFill/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Hans" dirty="0">
                <a:cs typeface="+mn-ea"/>
                <a:sym typeface="+mn-lt"/>
              </a:rPr>
              <a:t>·</a:t>
            </a:r>
            <a:endParaRPr lang="zh-CN" altLang="en-US" dirty="0">
              <a:cs typeface="+mn-ea"/>
              <a:sym typeface="+mn-lt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F20B3B11-989A-6B45-ADB2-4BD34ED819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034" y="303665"/>
            <a:ext cx="1372500" cy="181125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15D07FD5-CEC8-D840-A4E5-A9C107973C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9784" y="5476115"/>
            <a:ext cx="2407500" cy="126000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D911F5D0-A9B2-48C8-8930-40C2B0930C51}"/>
              </a:ext>
            </a:extLst>
          </p:cNvPr>
          <p:cNvSpPr txBox="1"/>
          <p:nvPr/>
        </p:nvSpPr>
        <p:spPr>
          <a:xfrm>
            <a:off x="1540951" y="531749"/>
            <a:ext cx="33963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chemeClr val="accent4">
                    <a:lumMod val="50000"/>
                  </a:schemeClr>
                </a:solidFill>
                <a:latin typeface="+mn-ea"/>
              </a:rPr>
              <a:t>二、优先队列</a:t>
            </a:r>
          </a:p>
        </p:txBody>
      </p:sp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462E0359-C9CD-4B68-8BF9-D80A1213CF50}"/>
              </a:ext>
            </a:extLst>
          </p:cNvPr>
          <p:cNvSpPr txBox="1">
            <a:spLocks/>
          </p:cNvSpPr>
          <p:nvPr/>
        </p:nvSpPr>
        <p:spPr>
          <a:xfrm>
            <a:off x="1470317" y="1164188"/>
            <a:ext cx="9553433" cy="533627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CN" altLang="zh-CN" dirty="0"/>
              <a:t>优先队列的主要函数：</a:t>
            </a:r>
            <a:endParaRPr lang="en-US" altLang="zh-CN" dirty="0"/>
          </a:p>
          <a:p>
            <a:pPr marL="400050" lvl="1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zh-CN" sz="2600" dirty="0" err="1"/>
              <a:t>s.empty</a:t>
            </a:r>
            <a:r>
              <a:rPr lang="en-US" altLang="zh-CN" sz="2600" dirty="0"/>
              <a:t>()      //</a:t>
            </a:r>
            <a:r>
              <a:rPr lang="zh-CN" altLang="zh-CN" sz="2600" dirty="0"/>
              <a:t>空返回</a:t>
            </a:r>
            <a:r>
              <a:rPr lang="en-US" altLang="zh-CN" sz="2600" dirty="0"/>
              <a:t>1</a:t>
            </a:r>
            <a:endParaRPr lang="zh-CN" altLang="zh-CN" sz="2600" dirty="0"/>
          </a:p>
          <a:p>
            <a:pPr marL="400050" lvl="1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zh-CN" sz="2600" dirty="0" err="1"/>
              <a:t>s.pop</a:t>
            </a:r>
            <a:r>
              <a:rPr lang="en-US" altLang="zh-CN" sz="2600" dirty="0"/>
              <a:t>()          //</a:t>
            </a:r>
            <a:r>
              <a:rPr lang="zh-CN" altLang="zh-CN" sz="2600" dirty="0"/>
              <a:t>弹出队列里面优先级最高的元素</a:t>
            </a:r>
          </a:p>
          <a:p>
            <a:pPr marL="400050" lvl="1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zh-CN" sz="2600" dirty="0" err="1"/>
              <a:t>s.push</a:t>
            </a:r>
            <a:r>
              <a:rPr lang="en-US" altLang="zh-CN" sz="2600" dirty="0"/>
              <a:t>(e)       //</a:t>
            </a:r>
            <a:r>
              <a:rPr lang="zh-CN" altLang="zh-CN" sz="2600" dirty="0"/>
              <a:t>将元素</a:t>
            </a:r>
            <a:r>
              <a:rPr lang="en-US" altLang="zh-CN" sz="2600" dirty="0"/>
              <a:t>e</a:t>
            </a:r>
            <a:r>
              <a:rPr lang="zh-CN" altLang="zh-CN" sz="2600" dirty="0"/>
              <a:t>插入到队列尾部</a:t>
            </a:r>
          </a:p>
          <a:p>
            <a:pPr marL="400050" lvl="1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zh-CN" sz="2600" dirty="0"/>
              <a:t>e = </a:t>
            </a:r>
            <a:r>
              <a:rPr lang="en-US" altLang="zh-CN" sz="2600" dirty="0" err="1"/>
              <a:t>s.top</a:t>
            </a:r>
            <a:r>
              <a:rPr lang="en-US" altLang="zh-CN" sz="2600" dirty="0"/>
              <a:t>()     //</a:t>
            </a:r>
            <a:r>
              <a:rPr lang="zh-CN" altLang="zh-CN" sz="2600" dirty="0"/>
              <a:t>得到队列优先级最高的元素</a:t>
            </a:r>
            <a:endParaRPr lang="en-US" altLang="zh-CN" sz="2600" dirty="0"/>
          </a:p>
          <a:p>
            <a:pPr marL="400050" lvl="1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zh-CN" sz="2600" dirty="0"/>
              <a:t>                     //</a:t>
            </a:r>
            <a:r>
              <a:rPr lang="zh-CN" altLang="zh-CN" sz="2600" dirty="0"/>
              <a:t>对于</a:t>
            </a:r>
            <a:r>
              <a:rPr lang="en-US" altLang="zh-CN" sz="2600" dirty="0">
                <a:solidFill>
                  <a:srgbClr val="FF0000"/>
                </a:solidFill>
              </a:rPr>
              <a:t>int</a:t>
            </a:r>
            <a:r>
              <a:rPr lang="zh-CN" altLang="zh-CN" sz="2600" dirty="0">
                <a:solidFill>
                  <a:srgbClr val="FF0000"/>
                </a:solidFill>
              </a:rPr>
              <a:t>型就为最大值</a:t>
            </a:r>
            <a:r>
              <a:rPr lang="zh-CN" altLang="zh-CN" sz="2600" dirty="0"/>
              <a:t>，队列最高级元素不出队</a:t>
            </a:r>
          </a:p>
          <a:p>
            <a:pPr marL="400050" lvl="1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zh-CN" sz="2600" dirty="0" err="1"/>
              <a:t>s.size</a:t>
            </a:r>
            <a:r>
              <a:rPr lang="en-US" altLang="zh-CN" sz="2600" dirty="0"/>
              <a:t>()         //</a:t>
            </a:r>
            <a:r>
              <a:rPr lang="zh-CN" altLang="zh-CN" sz="2600" dirty="0"/>
              <a:t>得到队列内元素个数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43119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:blinds dir="vert"/>
      </p:transition>
    </mc:Choice>
    <mc:Fallback xmlns="">
      <p:transition spd="slow" advTm="0">
        <p:blinds dir="vert"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4324350" y="4419294"/>
            <a:ext cx="3543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0" y="-26347"/>
            <a:ext cx="12192000" cy="6858000"/>
          </a:xfrm>
          <a:prstGeom prst="rect">
            <a:avLst/>
          </a:prstGeom>
          <a:gradFill>
            <a:gsLst>
              <a:gs pos="0">
                <a:srgbClr val="C4C2CC">
                  <a:alpha val="50000"/>
                </a:srgbClr>
              </a:gs>
              <a:gs pos="100000">
                <a:schemeClr val="bg1">
                  <a:lumMod val="95000"/>
                </a:schemeClr>
              </a:gs>
            </a:gsLst>
            <a:lin ang="5400000" scaled="1"/>
          </a:gradFill>
          <a:ln w="12700">
            <a:noFill/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Hans" dirty="0">
                <a:cs typeface="+mn-ea"/>
                <a:sym typeface="+mn-lt"/>
              </a:rPr>
              <a:t>·</a:t>
            </a:r>
            <a:endParaRPr lang="zh-CN" altLang="en-US" dirty="0">
              <a:cs typeface="+mn-ea"/>
              <a:sym typeface="+mn-lt"/>
            </a:endParaRPr>
          </a:p>
        </p:txBody>
      </p:sp>
      <p:pic>
        <p:nvPicPr>
          <p:cNvPr id="14" name="PA_图片 1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258664" y="264342"/>
            <a:ext cx="1878750" cy="1350000"/>
          </a:xfrm>
          <a:prstGeom prst="rect">
            <a:avLst/>
          </a:prstGeom>
        </p:spPr>
      </p:pic>
      <p:pic>
        <p:nvPicPr>
          <p:cNvPr id="12" name="PA_图片 1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258664" y="5264634"/>
            <a:ext cx="1777500" cy="1586250"/>
          </a:xfrm>
          <a:prstGeom prst="rect">
            <a:avLst/>
          </a:prstGeom>
        </p:spPr>
      </p:pic>
      <p:pic>
        <p:nvPicPr>
          <p:cNvPr id="11" name="PA_图片 1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10316538" y="494371"/>
            <a:ext cx="1237500" cy="91125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B2D2AF63-8B39-D942-978D-A08A915D775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478809" y="5189243"/>
            <a:ext cx="1384053" cy="164241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023775" y="546569"/>
            <a:ext cx="3937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zh-CN" sz="3200" dirty="0"/>
              <a:t>自定义优先级</a:t>
            </a:r>
            <a:endParaRPr lang="zh-CN" altLang="en-US" sz="3200" dirty="0">
              <a:cs typeface="+mn-ea"/>
              <a:sym typeface="+mn-lt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96EBD42-3563-4221-89FA-B5FA68FC9854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50920" t="31111" b="28889"/>
          <a:stretch/>
        </p:blipFill>
        <p:spPr>
          <a:xfrm>
            <a:off x="677460" y="1134555"/>
            <a:ext cx="11514540" cy="5278624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A72A2D67-27C7-40D6-8662-D4EAE5653D0C}"/>
              </a:ext>
            </a:extLst>
          </p:cNvPr>
          <p:cNvSpPr txBox="1"/>
          <p:nvPr/>
        </p:nvSpPr>
        <p:spPr>
          <a:xfrm>
            <a:off x="7223198" y="2327428"/>
            <a:ext cx="34050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rgbClr val="FF0000"/>
                </a:solidFill>
                <a:latin typeface="+mn-ea"/>
              </a:rPr>
              <a:t>int </a:t>
            </a:r>
            <a:r>
              <a:rPr lang="zh-CN" altLang="en-US" sz="2000" dirty="0">
                <a:solidFill>
                  <a:srgbClr val="FF0000"/>
                </a:solidFill>
                <a:latin typeface="+mn-ea"/>
              </a:rPr>
              <a:t>默认数值越大优先级越高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2E5C5AAF-3178-4C03-B056-C1FD3CFA34C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9048" y="4238327"/>
            <a:ext cx="1974979" cy="1901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080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:blinds dir="vert"/>
      </p:transition>
    </mc:Choice>
    <mc:Fallback xmlns="">
      <p:transition spd="slow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withEffect">
                                  <p:stCondLst>
                                    <p:cond delay="1462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nodeType="withEffect">
                                  <p:stCondLst>
                                    <p:cond delay="1462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nodeType="withEffect">
                                  <p:stCondLst>
                                    <p:cond delay="1475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225"/>
                            </p:stCondLst>
                            <p:childTnLst>
                              <p:par>
                                <p:cTn id="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725"/>
                            </p:stCondLst>
                            <p:childTnLst>
                              <p:par>
                                <p:cTn id="30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4324350" y="4419294"/>
            <a:ext cx="3543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0" y="-26347"/>
            <a:ext cx="12192000" cy="6858000"/>
          </a:xfrm>
          <a:prstGeom prst="rect">
            <a:avLst/>
          </a:prstGeom>
          <a:gradFill>
            <a:gsLst>
              <a:gs pos="0">
                <a:srgbClr val="C4C2CC">
                  <a:alpha val="50000"/>
                </a:srgbClr>
              </a:gs>
              <a:gs pos="100000">
                <a:schemeClr val="bg1">
                  <a:lumMod val="95000"/>
                </a:schemeClr>
              </a:gs>
            </a:gsLst>
            <a:lin ang="5400000" scaled="1"/>
          </a:gradFill>
          <a:ln w="12700">
            <a:noFill/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Hans" dirty="0">
                <a:cs typeface="+mn-ea"/>
                <a:sym typeface="+mn-lt"/>
              </a:rPr>
              <a:t>·</a:t>
            </a:r>
            <a:endParaRPr lang="zh-CN" altLang="en-US" dirty="0">
              <a:cs typeface="+mn-ea"/>
              <a:sym typeface="+mn-lt"/>
            </a:endParaRPr>
          </a:p>
        </p:txBody>
      </p:sp>
      <p:pic>
        <p:nvPicPr>
          <p:cNvPr id="14" name="PA_图片 1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258664" y="264342"/>
            <a:ext cx="1878750" cy="1350000"/>
          </a:xfrm>
          <a:prstGeom prst="rect">
            <a:avLst/>
          </a:prstGeom>
        </p:spPr>
      </p:pic>
      <p:pic>
        <p:nvPicPr>
          <p:cNvPr id="12" name="PA_图片 1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258664" y="5264634"/>
            <a:ext cx="1777500" cy="1586250"/>
          </a:xfrm>
          <a:prstGeom prst="rect">
            <a:avLst/>
          </a:prstGeom>
        </p:spPr>
      </p:pic>
      <p:pic>
        <p:nvPicPr>
          <p:cNvPr id="11" name="PA_图片 1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10316538" y="494371"/>
            <a:ext cx="1237500" cy="91125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B2D2AF63-8B39-D942-978D-A08A915D775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478809" y="5189243"/>
            <a:ext cx="1384053" cy="164241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023775" y="546569"/>
            <a:ext cx="3937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zh-CN" sz="3200" dirty="0"/>
              <a:t>自定义优先级</a:t>
            </a:r>
            <a:endParaRPr lang="zh-CN" altLang="en-US" sz="3200" dirty="0">
              <a:cs typeface="+mn-ea"/>
              <a:sym typeface="+mn-lt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96EBD42-3563-4221-89FA-B5FA68FC9854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50920" t="31111" b="28889"/>
          <a:stretch/>
        </p:blipFill>
        <p:spPr>
          <a:xfrm>
            <a:off x="677460" y="1133454"/>
            <a:ext cx="11514540" cy="5278624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A72A2D67-27C7-40D6-8662-D4EAE5653D0C}"/>
              </a:ext>
            </a:extLst>
          </p:cNvPr>
          <p:cNvSpPr txBox="1"/>
          <p:nvPr/>
        </p:nvSpPr>
        <p:spPr>
          <a:xfrm>
            <a:off x="7223198" y="2327428"/>
            <a:ext cx="34050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rgbClr val="FF0000"/>
                </a:solidFill>
                <a:latin typeface="+mn-ea"/>
              </a:rPr>
              <a:t>Int </a:t>
            </a:r>
            <a:r>
              <a:rPr lang="zh-CN" altLang="en-US" sz="2000" dirty="0">
                <a:solidFill>
                  <a:srgbClr val="FF0000"/>
                </a:solidFill>
                <a:latin typeface="+mn-ea"/>
              </a:rPr>
              <a:t>默认数值越大优先级越高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2E5C5AAF-3178-4C03-B056-C1FD3CFA34C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9048" y="4238327"/>
            <a:ext cx="1974979" cy="1901832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1A441990-F357-4DEB-880E-F081134A0184}"/>
              </a:ext>
            </a:extLst>
          </p:cNvPr>
          <p:cNvSpPr txBox="1"/>
          <p:nvPr/>
        </p:nvSpPr>
        <p:spPr>
          <a:xfrm>
            <a:off x="1211776" y="3768886"/>
            <a:ext cx="77139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altLang="zh-CN" sz="2400" dirty="0" err="1">
                <a:solidFill>
                  <a:srgbClr val="FF0000"/>
                </a:solidFill>
              </a:rPr>
              <a:t>priority_queue</a:t>
            </a:r>
            <a:r>
              <a:rPr lang="en-GB" altLang="zh-CN" sz="2400" dirty="0">
                <a:solidFill>
                  <a:srgbClr val="FF0000"/>
                </a:solidFill>
              </a:rPr>
              <a:t>&lt;int ,vector&lt;int&gt;,</a:t>
            </a:r>
            <a:r>
              <a:rPr lang="en-GB" altLang="zh-CN" sz="2400" dirty="0">
                <a:solidFill>
                  <a:srgbClr val="FFFF00"/>
                </a:solidFill>
              </a:rPr>
              <a:t>greater&lt;int&gt; </a:t>
            </a:r>
            <a:r>
              <a:rPr lang="en-GB" altLang="zh-CN" sz="2400" dirty="0">
                <a:solidFill>
                  <a:srgbClr val="FF0000"/>
                </a:solidFill>
              </a:rPr>
              <a:t>&gt; </a:t>
            </a:r>
            <a:r>
              <a:rPr lang="en-US" altLang="zh-CN" sz="2400" dirty="0">
                <a:solidFill>
                  <a:srgbClr val="FF0000"/>
                </a:solidFill>
              </a:rPr>
              <a:t>p</a:t>
            </a:r>
            <a:r>
              <a:rPr lang="en-GB" altLang="zh-CN" sz="2400" dirty="0">
                <a:solidFill>
                  <a:srgbClr val="FF0000"/>
                </a:solidFill>
              </a:rPr>
              <a:t>;</a:t>
            </a:r>
            <a:r>
              <a:rPr lang="zh-CN" altLang="en-US" sz="2400" dirty="0">
                <a:solidFill>
                  <a:srgbClr val="FFFF00"/>
                </a:solidFill>
              </a:rPr>
              <a:t>等价👇</a:t>
            </a:r>
            <a:r>
              <a:rPr lang="en-GB" altLang="zh-CN" sz="2400" dirty="0">
                <a:solidFill>
                  <a:srgbClr val="FF0000"/>
                </a:solidFill>
              </a:rPr>
              <a:t> </a:t>
            </a:r>
            <a:endParaRPr lang="zh-CN" altLang="en-US" sz="2400" dirty="0">
              <a:solidFill>
                <a:srgbClr val="FF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69494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:blinds dir="vert"/>
      </p:transition>
    </mc:Choice>
    <mc:Fallback xmlns="">
      <p:transition spd="slow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withEffect">
                                  <p:stCondLst>
                                    <p:cond delay="1462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nodeType="withEffect">
                                  <p:stCondLst>
                                    <p:cond delay="1462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nodeType="withEffect">
                                  <p:stCondLst>
                                    <p:cond delay="1475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225"/>
                            </p:stCondLst>
                            <p:childTnLst>
                              <p:par>
                                <p:cTn id="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725"/>
                            </p:stCondLst>
                            <p:childTnLst>
                              <p:par>
                                <p:cTn id="30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4324350" y="4419294"/>
            <a:ext cx="3543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C4C2CC">
                  <a:alpha val="50000"/>
                </a:srgbClr>
              </a:gs>
              <a:gs pos="100000">
                <a:schemeClr val="bg1">
                  <a:lumMod val="95000"/>
                </a:schemeClr>
              </a:gs>
            </a:gsLst>
            <a:lin ang="5400000" scaled="1"/>
          </a:gradFill>
          <a:ln w="12700">
            <a:noFill/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Hans" dirty="0">
                <a:cs typeface="+mn-ea"/>
                <a:sym typeface="+mn-lt"/>
              </a:rPr>
              <a:t>·</a:t>
            </a:r>
            <a:endParaRPr lang="zh-CN" altLang="en-US" dirty="0">
              <a:cs typeface="+mn-ea"/>
              <a:sym typeface="+mn-lt"/>
            </a:endParaRPr>
          </a:p>
        </p:txBody>
      </p:sp>
      <p:pic>
        <p:nvPicPr>
          <p:cNvPr id="14" name="PA_图片 1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258664" y="264342"/>
            <a:ext cx="1878750" cy="1350000"/>
          </a:xfrm>
          <a:prstGeom prst="rect">
            <a:avLst/>
          </a:prstGeom>
        </p:spPr>
      </p:pic>
      <p:pic>
        <p:nvPicPr>
          <p:cNvPr id="12" name="PA_图片 1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258664" y="5264634"/>
            <a:ext cx="1777500" cy="1586250"/>
          </a:xfrm>
          <a:prstGeom prst="rect">
            <a:avLst/>
          </a:prstGeom>
        </p:spPr>
      </p:pic>
      <p:pic>
        <p:nvPicPr>
          <p:cNvPr id="11" name="PA_图片 1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10316538" y="494371"/>
            <a:ext cx="1237500" cy="91125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B2D2AF63-8B39-D942-978D-A08A915D775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478809" y="5189243"/>
            <a:ext cx="1384053" cy="164241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023775" y="546569"/>
            <a:ext cx="3937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zh-CN" sz="3200" dirty="0"/>
              <a:t>自定义</a:t>
            </a:r>
            <a:r>
              <a:rPr lang="zh-CN" altLang="en-US" sz="3200" dirty="0"/>
              <a:t>结构体</a:t>
            </a:r>
            <a:r>
              <a:rPr lang="zh-CN" altLang="zh-CN" sz="3200" dirty="0"/>
              <a:t>优先级</a:t>
            </a:r>
            <a:endParaRPr lang="zh-CN" altLang="en-US" sz="3200" dirty="0">
              <a:cs typeface="+mn-ea"/>
              <a:sym typeface="+mn-lt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72A2D67-27C7-40D6-8662-D4EAE5653D0C}"/>
              </a:ext>
            </a:extLst>
          </p:cNvPr>
          <p:cNvSpPr txBox="1"/>
          <p:nvPr/>
        </p:nvSpPr>
        <p:spPr>
          <a:xfrm>
            <a:off x="7578921" y="845250"/>
            <a:ext cx="404659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indent="2540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rgbClr val="FF0000"/>
                </a:solidFill>
                <a:latin typeface="Verdana" panose="020B060403050404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注意：</a:t>
            </a:r>
            <a:endParaRPr lang="en-US" altLang="zh-CN" sz="2400" b="1" dirty="0">
              <a:solidFill>
                <a:srgbClr val="FF0000"/>
              </a:solidFill>
              <a:latin typeface="Verdana" panose="020B060403050404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lvl="0" indent="2540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>
                <a:solidFill>
                  <a:srgbClr val="FF0000"/>
                </a:solidFill>
                <a:latin typeface="Verdana" panose="020B060403050404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在该结构中，</a:t>
            </a:r>
            <a:r>
              <a:rPr lang="en-US" altLang="zh-CN" sz="2000" b="1" u="sng" dirty="0">
                <a:solidFill>
                  <a:srgbClr val="FF0000"/>
                </a:solidFill>
                <a:latin typeface="Verdana" panose="020B060403050404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y</a:t>
            </a:r>
            <a:r>
              <a:rPr lang="zh-CN" altLang="en-US" sz="2000" b="1" u="sng" dirty="0">
                <a:solidFill>
                  <a:srgbClr val="FF0000"/>
                </a:solidFill>
                <a:latin typeface="Verdana" panose="020B060403050404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为值</a:t>
            </a:r>
            <a:r>
              <a:rPr lang="en-US" altLang="zh-CN" sz="2000" b="1" u="sng" dirty="0">
                <a:solidFill>
                  <a:srgbClr val="FF0000"/>
                </a:solidFill>
                <a:latin typeface="Verdana" panose="020B060403050404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, x</a:t>
            </a:r>
            <a:r>
              <a:rPr lang="zh-CN" altLang="en-US" sz="2000" b="1" u="sng" dirty="0">
                <a:solidFill>
                  <a:srgbClr val="FF0000"/>
                </a:solidFill>
                <a:latin typeface="Verdana" panose="020B060403050404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为优先级</a:t>
            </a:r>
            <a:endParaRPr lang="zh-CN" altLang="en-US" sz="2000" b="1" u="sng" dirty="0">
              <a:solidFill>
                <a:srgbClr val="FF0000"/>
              </a:solidFill>
            </a:endParaRPr>
          </a:p>
          <a:p>
            <a:pPr lvl="0" indent="2540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>
                <a:solidFill>
                  <a:srgbClr val="FF0000"/>
                </a:solidFill>
                <a:latin typeface="Verdana" panose="020B060403050404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通过友元函数自定义</a:t>
            </a:r>
            <a:r>
              <a:rPr lang="en-US" altLang="zh-CN" sz="2000" b="1" dirty="0">
                <a:solidFill>
                  <a:srgbClr val="FF0000"/>
                </a:solidFill>
                <a:latin typeface="Verdana" panose="020B060403050404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operator&lt;</a:t>
            </a:r>
            <a:r>
              <a:rPr lang="zh-CN" altLang="en-US" sz="2000" b="1" dirty="0">
                <a:solidFill>
                  <a:srgbClr val="FF0000"/>
                </a:solidFill>
                <a:latin typeface="Verdana" panose="020B060403050404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操作符来比较元素中的优先级。</a:t>
            </a:r>
            <a:endParaRPr lang="zh-CN" altLang="en-US" sz="2000" b="1" dirty="0">
              <a:solidFill>
                <a:srgbClr val="FF0000"/>
              </a:solidFill>
            </a:endParaRPr>
          </a:p>
          <a:p>
            <a:pPr lvl="0" indent="2540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>
                <a:solidFill>
                  <a:srgbClr val="FF0000"/>
                </a:solidFill>
                <a:latin typeface="Verdana" panose="020B060403050404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（在重载“</a:t>
            </a:r>
            <a:r>
              <a:rPr lang="en-US" altLang="zh-CN" sz="2000" b="1" dirty="0">
                <a:solidFill>
                  <a:srgbClr val="FF0000"/>
                </a:solidFill>
                <a:latin typeface="Verdana" panose="020B060403050404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&lt;</a:t>
            </a:r>
            <a:r>
              <a:rPr lang="zh-CN" altLang="en-US" sz="2000" b="1" dirty="0">
                <a:solidFill>
                  <a:srgbClr val="FF0000"/>
                </a:solidFill>
                <a:latin typeface="Verdana" panose="020B060403050404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”时，最好不要重载“</a:t>
            </a:r>
            <a:r>
              <a:rPr lang="en-US" altLang="zh-CN" sz="2000" b="1" dirty="0">
                <a:solidFill>
                  <a:srgbClr val="FF0000"/>
                </a:solidFill>
                <a:latin typeface="Verdana" panose="020B060403050404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&gt;</a:t>
            </a:r>
            <a:r>
              <a:rPr lang="zh-CN" altLang="en-US" sz="2000" b="1" dirty="0">
                <a:solidFill>
                  <a:srgbClr val="FF0000"/>
                </a:solidFill>
                <a:latin typeface="Verdana" panose="020B060403050404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”，可能会发生编译错误）</a:t>
            </a:r>
            <a:endParaRPr lang="zh-CN" altLang="en-US" sz="2000" b="1" dirty="0">
              <a:solidFill>
                <a:srgbClr val="FF0000"/>
              </a:solidFill>
              <a:latin typeface="+mn-ea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AFCA236-378E-42D1-9A80-FE367472A59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8750" y="1345492"/>
            <a:ext cx="5871199" cy="466495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F88C6706-CD31-47DF-8FF2-B6DAED57D41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4868" y="3057680"/>
            <a:ext cx="1109674" cy="3314613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982A62F3-E18E-4983-861E-C926EB69C318}"/>
              </a:ext>
            </a:extLst>
          </p:cNvPr>
          <p:cNvSpPr txBox="1"/>
          <p:nvPr/>
        </p:nvSpPr>
        <p:spPr>
          <a:xfrm>
            <a:off x="3166250" y="4992608"/>
            <a:ext cx="4412671" cy="1420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lvl="1" indent="0">
              <a:lnSpc>
                <a:spcPct val="150000"/>
              </a:lnSpc>
              <a:buNone/>
            </a:pPr>
            <a:r>
              <a:rPr lang="en-US" altLang="zh-CN" sz="2000" dirty="0">
                <a:solidFill>
                  <a:srgbClr val="FF0000"/>
                </a:solidFill>
              </a:rPr>
              <a:t>    </a:t>
            </a:r>
            <a:r>
              <a:rPr lang="en-US" altLang="zh-CN" sz="2000" dirty="0" err="1">
                <a:solidFill>
                  <a:srgbClr val="FF0000"/>
                </a:solidFill>
              </a:rPr>
              <a:t>qq.empty</a:t>
            </a:r>
            <a:r>
              <a:rPr lang="en-US" altLang="zh-CN" sz="2000" dirty="0">
                <a:solidFill>
                  <a:srgbClr val="FF0000"/>
                </a:solidFill>
              </a:rPr>
              <a:t>()  //</a:t>
            </a:r>
            <a:r>
              <a:rPr lang="zh-CN" altLang="en-US" sz="2000" dirty="0">
                <a:solidFill>
                  <a:srgbClr val="FF0000"/>
                </a:solidFill>
              </a:rPr>
              <a:t>为</a:t>
            </a:r>
            <a:r>
              <a:rPr lang="zh-CN" altLang="zh-CN" sz="2000" dirty="0">
                <a:solidFill>
                  <a:srgbClr val="FF0000"/>
                </a:solidFill>
              </a:rPr>
              <a:t>空返回</a:t>
            </a:r>
            <a:r>
              <a:rPr lang="en-US" altLang="zh-CN" sz="2000" dirty="0">
                <a:solidFill>
                  <a:srgbClr val="FF0000"/>
                </a:solidFill>
              </a:rPr>
              <a:t>1</a:t>
            </a:r>
          </a:p>
          <a:p>
            <a:pPr marL="400050" lvl="1">
              <a:lnSpc>
                <a:spcPct val="150000"/>
              </a:lnSpc>
            </a:pPr>
            <a:r>
              <a:rPr lang="zh-CN" altLang="en-US" sz="2000" dirty="0">
                <a:solidFill>
                  <a:srgbClr val="FF0000"/>
                </a:solidFill>
              </a:rPr>
              <a:t>！</a:t>
            </a:r>
            <a:r>
              <a:rPr lang="en-US" altLang="zh-CN" sz="2000" dirty="0" err="1">
                <a:solidFill>
                  <a:srgbClr val="FF0000"/>
                </a:solidFill>
              </a:rPr>
              <a:t>qq.empty</a:t>
            </a:r>
            <a:r>
              <a:rPr lang="en-US" altLang="zh-CN" sz="2000" dirty="0">
                <a:solidFill>
                  <a:srgbClr val="FF0000"/>
                </a:solidFill>
              </a:rPr>
              <a:t>()  //</a:t>
            </a:r>
            <a:r>
              <a:rPr lang="zh-CN" altLang="en-US" sz="2000" dirty="0">
                <a:solidFill>
                  <a:srgbClr val="FF0000"/>
                </a:solidFill>
              </a:rPr>
              <a:t>为</a:t>
            </a:r>
            <a:r>
              <a:rPr lang="zh-CN" altLang="zh-CN" sz="2000" dirty="0">
                <a:solidFill>
                  <a:srgbClr val="FF0000"/>
                </a:solidFill>
              </a:rPr>
              <a:t>空返回</a:t>
            </a:r>
            <a:r>
              <a:rPr lang="en-US" altLang="zh-CN" sz="2000" dirty="0">
                <a:solidFill>
                  <a:srgbClr val="FF0000"/>
                </a:solidFill>
              </a:rPr>
              <a:t>0</a:t>
            </a:r>
            <a:endParaRPr lang="zh-CN" altLang="zh-CN" sz="2000" dirty="0">
              <a:solidFill>
                <a:srgbClr val="FF0000"/>
              </a:solidFill>
            </a:endParaRPr>
          </a:p>
          <a:p>
            <a:pPr marL="400050" lvl="1" indent="0">
              <a:lnSpc>
                <a:spcPct val="150000"/>
              </a:lnSpc>
              <a:buNone/>
            </a:pPr>
            <a:endParaRPr lang="zh-CN" altLang="zh-CN" sz="2000" dirty="0">
              <a:solidFill>
                <a:srgbClr val="FF0000"/>
              </a:solidFill>
            </a:endParaRPr>
          </a:p>
        </p:txBody>
      </p: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B673741D-3CBB-45C1-A770-0811DB66231D}"/>
              </a:ext>
            </a:extLst>
          </p:cNvPr>
          <p:cNvCxnSpPr/>
          <p:nvPr/>
        </p:nvCxnSpPr>
        <p:spPr>
          <a:xfrm>
            <a:off x="2847278" y="4829266"/>
            <a:ext cx="1714562" cy="0"/>
          </a:xfrm>
          <a:prstGeom prst="line">
            <a:avLst/>
          </a:prstGeom>
          <a:ln w="3810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4611F980-E417-4972-B755-60B44FF42114}"/>
              </a:ext>
            </a:extLst>
          </p:cNvPr>
          <p:cNvCxnSpPr>
            <a:cxnSpLocks/>
          </p:cNvCxnSpPr>
          <p:nvPr/>
        </p:nvCxnSpPr>
        <p:spPr>
          <a:xfrm>
            <a:off x="2436970" y="2062621"/>
            <a:ext cx="2266915" cy="0"/>
          </a:xfrm>
          <a:prstGeom prst="line">
            <a:avLst/>
          </a:prstGeom>
          <a:ln w="3810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7992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:blinds dir="vert"/>
      </p:transition>
    </mc:Choice>
    <mc:Fallback xmlns="">
      <p:transition spd="slow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withEffect">
                                  <p:stCondLst>
                                    <p:cond delay="1462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nodeType="withEffect">
                                  <p:stCondLst>
                                    <p:cond delay="1462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nodeType="withEffect">
                                  <p:stCondLst>
                                    <p:cond delay="1475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225"/>
                            </p:stCondLst>
                            <p:childTnLst>
                              <p:par>
                                <p:cTn id="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725"/>
                            </p:stCondLst>
                            <p:childTnLst>
                              <p:par>
                                <p:cTn id="30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4324350" y="4419294"/>
            <a:ext cx="3543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C4C2CC">
                  <a:alpha val="50000"/>
                </a:srgbClr>
              </a:gs>
              <a:gs pos="100000">
                <a:schemeClr val="bg1">
                  <a:lumMod val="95000"/>
                </a:schemeClr>
              </a:gs>
            </a:gsLst>
            <a:lin ang="5400000" scaled="1"/>
          </a:gradFill>
          <a:ln w="12700">
            <a:noFill/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Hans" dirty="0">
                <a:cs typeface="+mn-ea"/>
                <a:sym typeface="+mn-lt"/>
              </a:rPr>
              <a:t>·</a:t>
            </a:r>
            <a:endParaRPr lang="zh-CN" altLang="en-US" dirty="0">
              <a:cs typeface="+mn-ea"/>
              <a:sym typeface="+mn-lt"/>
            </a:endParaRPr>
          </a:p>
        </p:txBody>
      </p:sp>
      <p:pic>
        <p:nvPicPr>
          <p:cNvPr id="14" name="PA_图片 1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258664" y="264342"/>
            <a:ext cx="1878750" cy="1350000"/>
          </a:xfrm>
          <a:prstGeom prst="rect">
            <a:avLst/>
          </a:prstGeom>
        </p:spPr>
      </p:pic>
      <p:pic>
        <p:nvPicPr>
          <p:cNvPr id="12" name="PA_图片 1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258664" y="5264634"/>
            <a:ext cx="1777500" cy="1586250"/>
          </a:xfrm>
          <a:prstGeom prst="rect">
            <a:avLst/>
          </a:prstGeom>
        </p:spPr>
      </p:pic>
      <p:pic>
        <p:nvPicPr>
          <p:cNvPr id="11" name="PA_图片 1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10316538" y="494371"/>
            <a:ext cx="1237500" cy="91125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B2D2AF63-8B39-D942-978D-A08A915D775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478809" y="5189243"/>
            <a:ext cx="1384053" cy="164241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930650" y="201983"/>
            <a:ext cx="3937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cs typeface="+mn-ea"/>
                <a:sym typeface="+mn-lt"/>
              </a:rPr>
              <a:t>清空队列的几种方法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E3A9C60-144D-49A5-BF8D-C12F95F5CFAD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2565" t="27806" r="52399" b="22179"/>
          <a:stretch/>
        </p:blipFill>
        <p:spPr>
          <a:xfrm>
            <a:off x="1035920" y="925583"/>
            <a:ext cx="7245669" cy="5818117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B360EF5E-E4D1-4C83-BFAC-078539AC5CC7}"/>
              </a:ext>
            </a:extLst>
          </p:cNvPr>
          <p:cNvSpPr txBox="1"/>
          <p:nvPr/>
        </p:nvSpPr>
        <p:spPr>
          <a:xfrm>
            <a:off x="6681146" y="949996"/>
            <a:ext cx="42541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indent="2540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dirty="0">
                <a:solidFill>
                  <a:srgbClr val="FF0000"/>
                </a:solidFill>
                <a:latin typeface="+mn-ea"/>
              </a:rPr>
              <a:t>C++</a:t>
            </a:r>
            <a:r>
              <a:rPr lang="zh-CN" altLang="en-US" sz="2000" dirty="0">
                <a:solidFill>
                  <a:srgbClr val="FF0000"/>
                </a:solidFill>
                <a:latin typeface="+mn-ea"/>
              </a:rPr>
              <a:t>中，</a:t>
            </a:r>
            <a:endParaRPr lang="en-US" altLang="zh-CN" sz="2000" dirty="0">
              <a:solidFill>
                <a:srgbClr val="FF0000"/>
              </a:solidFill>
              <a:latin typeface="+mn-ea"/>
            </a:endParaRPr>
          </a:p>
          <a:p>
            <a:pPr lvl="0" indent="2540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dirty="0">
                <a:solidFill>
                  <a:srgbClr val="FF0000"/>
                </a:solidFill>
                <a:latin typeface="+mn-ea"/>
              </a:rPr>
              <a:t>queue</a:t>
            </a:r>
            <a:r>
              <a:rPr lang="zh-CN" altLang="en-US" sz="2000" dirty="0">
                <a:solidFill>
                  <a:srgbClr val="FF0000"/>
                </a:solidFill>
                <a:latin typeface="+mn-ea"/>
              </a:rPr>
              <a:t>自身不支持</a:t>
            </a:r>
            <a:r>
              <a:rPr lang="en-US" altLang="zh-CN" sz="2000" dirty="0">
                <a:solidFill>
                  <a:srgbClr val="FF0000"/>
                </a:solidFill>
                <a:latin typeface="+mn-ea"/>
              </a:rPr>
              <a:t>clear</a:t>
            </a:r>
            <a:r>
              <a:rPr lang="zh-CN" altLang="en-US" sz="2000" dirty="0">
                <a:solidFill>
                  <a:srgbClr val="FF0000"/>
                </a:solidFill>
                <a:latin typeface="+mn-ea"/>
              </a:rPr>
              <a:t>操作，但双端队列</a:t>
            </a:r>
            <a:r>
              <a:rPr lang="en-US" altLang="zh-CN" sz="2000" dirty="0">
                <a:solidFill>
                  <a:srgbClr val="FF0000"/>
                </a:solidFill>
                <a:latin typeface="+mn-ea"/>
              </a:rPr>
              <a:t>deque</a:t>
            </a:r>
            <a:r>
              <a:rPr lang="zh-CN" altLang="en-US" sz="2000" dirty="0">
                <a:solidFill>
                  <a:srgbClr val="FF0000"/>
                </a:solidFill>
                <a:latin typeface="+mn-ea"/>
              </a:rPr>
              <a:t>是支持</a:t>
            </a:r>
            <a:r>
              <a:rPr lang="en-US" altLang="zh-CN" sz="2000" dirty="0">
                <a:solidFill>
                  <a:srgbClr val="FF0000"/>
                </a:solidFill>
                <a:latin typeface="+mn-ea"/>
              </a:rPr>
              <a:t>clear</a:t>
            </a:r>
            <a:r>
              <a:rPr lang="zh-CN" altLang="en-US" sz="2000" dirty="0">
                <a:solidFill>
                  <a:srgbClr val="FF0000"/>
                </a:solidFill>
                <a:latin typeface="+mn-ea"/>
              </a:rPr>
              <a:t>的。</a:t>
            </a: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71A019D8-8994-447B-ACD0-F56A9CF95033}"/>
              </a:ext>
            </a:extLst>
          </p:cNvPr>
          <p:cNvSpPr/>
          <p:nvPr/>
        </p:nvSpPr>
        <p:spPr>
          <a:xfrm>
            <a:off x="1147414" y="5162896"/>
            <a:ext cx="5446817" cy="1580804"/>
          </a:xfrm>
          <a:prstGeom prst="roundRect">
            <a:avLst/>
          </a:prstGeom>
          <a:ln w="381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6456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:blinds dir="vert"/>
      </p:transition>
    </mc:Choice>
    <mc:Fallback xmlns="">
      <p:transition spd="slow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withEffect">
                                  <p:stCondLst>
                                    <p:cond delay="1462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nodeType="withEffect">
                                  <p:stCondLst>
                                    <p:cond delay="1462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nodeType="withEffect">
                                  <p:stCondLst>
                                    <p:cond delay="1475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225"/>
                            </p:stCondLst>
                            <p:childTnLst>
                              <p:par>
                                <p:cTn id="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725"/>
                            </p:stCondLst>
                            <p:childTnLst>
                              <p:par>
                                <p:cTn id="30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4124" y="4768082"/>
            <a:ext cx="2463750" cy="187875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44A42E0D-8955-4359-8CCB-FBAC891A60AF}"/>
              </a:ext>
            </a:extLst>
          </p:cNvPr>
          <p:cNvSpPr txBox="1"/>
          <p:nvPr/>
        </p:nvSpPr>
        <p:spPr>
          <a:xfrm>
            <a:off x="665866" y="474720"/>
            <a:ext cx="43994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>
                <a:solidFill>
                  <a:schemeClr val="accent4">
                    <a:lumMod val="50000"/>
                  </a:schemeClr>
                </a:solidFill>
                <a:cs typeface="+mn-ea"/>
                <a:sym typeface="+mn-lt"/>
              </a:rPr>
              <a:t>优先队列的应用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1B92310B-37B0-4152-A4CD-6DADDE9C8B96}"/>
              </a:ext>
            </a:extLst>
          </p:cNvPr>
          <p:cNvSpPr txBox="1">
            <a:spLocks/>
          </p:cNvSpPr>
          <p:nvPr/>
        </p:nvSpPr>
        <p:spPr>
          <a:xfrm>
            <a:off x="1693519" y="1769532"/>
            <a:ext cx="9601196" cy="331893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9400" indent="0">
              <a:lnSpc>
                <a:spcPts val="3200"/>
              </a:lnSpc>
              <a:spcBef>
                <a:spcPts val="600"/>
              </a:spcBef>
              <a:buNone/>
            </a:pPr>
            <a:endParaRPr lang="en-US" altLang="zh-CN" sz="3200" dirty="0"/>
          </a:p>
          <a:p>
            <a:pPr marL="288000">
              <a:lnSpc>
                <a:spcPts val="3200"/>
              </a:lnSpc>
              <a:spcBef>
                <a:spcPts val="600"/>
              </a:spcBef>
            </a:pPr>
            <a:r>
              <a:rPr lang="zh-CN" altLang="en-US" sz="3200" dirty="0">
                <a:sym typeface="+mn-lt"/>
              </a:rPr>
              <a:t>哈夫曼树</a:t>
            </a:r>
            <a:endParaRPr lang="en-US" altLang="zh-CN" sz="3200" dirty="0">
              <a:sym typeface="+mn-lt"/>
            </a:endParaRPr>
          </a:p>
          <a:p>
            <a:pPr marL="288000">
              <a:lnSpc>
                <a:spcPts val="3200"/>
              </a:lnSpc>
              <a:spcBef>
                <a:spcPts val="600"/>
              </a:spcBef>
            </a:pPr>
            <a:endParaRPr lang="en-US" altLang="zh-CN" sz="3200" dirty="0"/>
          </a:p>
          <a:p>
            <a:pPr marL="288000">
              <a:lnSpc>
                <a:spcPts val="3200"/>
              </a:lnSpc>
              <a:spcBef>
                <a:spcPts val="600"/>
              </a:spcBef>
            </a:pPr>
            <a:r>
              <a:rPr lang="zh-CN" altLang="en-US" sz="3200" dirty="0"/>
              <a:t>求最小生成树（</a:t>
            </a:r>
            <a:r>
              <a:rPr lang="en-US" altLang="zh-CN" sz="3200" dirty="0"/>
              <a:t>Kruskal</a:t>
            </a:r>
            <a:r>
              <a:rPr lang="zh-CN" altLang="en-US" sz="3200" dirty="0"/>
              <a:t>算法）</a:t>
            </a:r>
            <a:endParaRPr lang="en-US" altLang="zh-CN" sz="4000" dirty="0"/>
          </a:p>
          <a:p>
            <a:pPr marL="59400" indent="0">
              <a:lnSpc>
                <a:spcPts val="3200"/>
              </a:lnSpc>
              <a:spcBef>
                <a:spcPts val="600"/>
              </a:spcBef>
              <a:buNone/>
            </a:pPr>
            <a:endParaRPr lang="en-US" altLang="zh-CN" sz="4000" dirty="0"/>
          </a:p>
          <a:p>
            <a:pPr marL="59400" indent="0">
              <a:lnSpc>
                <a:spcPts val="3200"/>
              </a:lnSpc>
              <a:spcBef>
                <a:spcPts val="600"/>
              </a:spcBef>
              <a:buNone/>
            </a:pPr>
            <a:r>
              <a:rPr lang="en-GB" altLang="zh-CN" sz="2000" dirty="0"/>
              <a:t>http://www.cnblogs.com/huangxincheng/archive/2012/12/17/2821132.html</a:t>
            </a:r>
            <a:endParaRPr lang="zh-CN" altLang="en-US" sz="2000" dirty="0"/>
          </a:p>
          <a:p>
            <a:pPr marL="288000">
              <a:lnSpc>
                <a:spcPts val="3200"/>
              </a:lnSpc>
              <a:spcBef>
                <a:spcPts val="600"/>
              </a:spcBef>
            </a:pP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791662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:blinds dir="vert"/>
      </p:transition>
    </mc:Choice>
    <mc:Fallback xmlns="">
      <p:transition spd="slow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4124" y="4768082"/>
            <a:ext cx="2463750" cy="187875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44A42E0D-8955-4359-8CCB-FBAC891A60AF}"/>
              </a:ext>
            </a:extLst>
          </p:cNvPr>
          <p:cNvSpPr txBox="1"/>
          <p:nvPr/>
        </p:nvSpPr>
        <p:spPr>
          <a:xfrm>
            <a:off x="665865" y="474720"/>
            <a:ext cx="70463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>
                <a:solidFill>
                  <a:schemeClr val="accent4">
                    <a:lumMod val="50000"/>
                  </a:schemeClr>
                </a:solidFill>
                <a:cs typeface="+mn-ea"/>
                <a:sym typeface="+mn-lt"/>
              </a:rPr>
              <a:t>优先队列的应用</a:t>
            </a:r>
            <a:r>
              <a:rPr lang="en-US" altLang="zh-CN" sz="3600">
                <a:solidFill>
                  <a:schemeClr val="accent4">
                    <a:lumMod val="50000"/>
                  </a:schemeClr>
                </a:solidFill>
                <a:cs typeface="+mn-ea"/>
                <a:sym typeface="+mn-lt"/>
              </a:rPr>
              <a:t>——</a:t>
            </a:r>
            <a:r>
              <a:rPr lang="zh-CN" altLang="en-US" sz="3600">
                <a:solidFill>
                  <a:schemeClr val="accent4">
                    <a:lumMod val="50000"/>
                  </a:schemeClr>
                </a:solidFill>
                <a:cs typeface="+mn-ea"/>
                <a:sym typeface="+mn-lt"/>
              </a:rPr>
              <a:t>哈夫曼树</a:t>
            </a:r>
            <a:endParaRPr lang="zh-CN" altLang="en-US" sz="3600" dirty="0">
              <a:solidFill>
                <a:schemeClr val="accent4">
                  <a:lumMod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E0C6AFE-5B26-43CF-98D6-260F01B01CB1}"/>
              </a:ext>
            </a:extLst>
          </p:cNvPr>
          <p:cNvSpPr txBox="1"/>
          <p:nvPr/>
        </p:nvSpPr>
        <p:spPr>
          <a:xfrm>
            <a:off x="1335504" y="1732548"/>
            <a:ext cx="915603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        </a:t>
            </a:r>
            <a:r>
              <a:rPr lang="zh-CN" altLang="en-US" sz="2800" dirty="0"/>
              <a:t>给定</a:t>
            </a:r>
            <a:r>
              <a:rPr lang="en-US" altLang="zh-CN" sz="2800" dirty="0"/>
              <a:t>n</a:t>
            </a:r>
            <a:r>
              <a:rPr lang="zh-CN" altLang="en-US" sz="2800" dirty="0"/>
              <a:t>个权值作为</a:t>
            </a:r>
            <a:r>
              <a:rPr lang="en-US" altLang="zh-CN" sz="2800" dirty="0"/>
              <a:t>n</a:t>
            </a:r>
            <a:r>
              <a:rPr lang="zh-CN" altLang="en-US" sz="2800" dirty="0"/>
              <a:t>个叶子结点，构造一棵</a:t>
            </a:r>
            <a:r>
              <a:rPr lang="zh-CN" altLang="en-US" sz="280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二叉树</a:t>
            </a:r>
            <a:r>
              <a:rPr lang="zh-CN" altLang="en-US" sz="2800" dirty="0"/>
              <a:t>，（限定二叉树中除了这</a:t>
            </a:r>
            <a:r>
              <a:rPr lang="en-US" altLang="zh-CN" sz="2800" dirty="0"/>
              <a:t>n</a:t>
            </a:r>
            <a:r>
              <a:rPr lang="zh-CN" altLang="en-US" sz="2800" dirty="0"/>
              <a:t>个叶子外只能出现度为</a:t>
            </a:r>
            <a:r>
              <a:rPr lang="en-US" altLang="zh-CN" sz="2800" dirty="0"/>
              <a:t>2</a:t>
            </a:r>
            <a:r>
              <a:rPr lang="zh-CN" altLang="en-US" sz="2800" dirty="0"/>
              <a:t>的结点）若</a:t>
            </a:r>
            <a:r>
              <a:rPr lang="zh-CN" altLang="en-US" sz="2800" dirty="0">
                <a:solidFill>
                  <a:srgbClr val="FF0000"/>
                </a:solidFill>
              </a:rPr>
              <a:t>带权路径长度达到最小</a:t>
            </a:r>
            <a:r>
              <a:rPr lang="zh-CN" altLang="en-US" sz="2800" dirty="0"/>
              <a:t>，称这样的二叉树为最优二叉树，也称为哈夫曼树</a:t>
            </a:r>
            <a:r>
              <a:rPr lang="en-US" altLang="zh-CN" sz="2800" dirty="0"/>
              <a:t>(Huffman Tree)</a:t>
            </a:r>
            <a:r>
              <a:rPr lang="zh-CN" altLang="en-US" sz="2800" dirty="0"/>
              <a:t>。</a:t>
            </a:r>
            <a:endParaRPr lang="en-US" altLang="zh-CN" sz="2800" dirty="0"/>
          </a:p>
          <a:p>
            <a:r>
              <a:rPr lang="en-US" altLang="zh-CN" sz="2800" dirty="0"/>
              <a:t>       </a:t>
            </a:r>
            <a:r>
              <a:rPr lang="zh-CN" altLang="en-US" sz="2800" dirty="0"/>
              <a:t>哈夫曼树是带权路径长度最短的树，权值较大的结点离根较近。</a:t>
            </a:r>
            <a:endParaRPr lang="zh-CN" altLang="en-US" sz="28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10179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:blinds dir="vert"/>
      </p:transition>
    </mc:Choice>
    <mc:Fallback xmlns="">
      <p:transition spd="slow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 7"/>
          <p:cNvSpPr/>
          <p:nvPr/>
        </p:nvSpPr>
        <p:spPr>
          <a:xfrm>
            <a:off x="864975" y="742950"/>
            <a:ext cx="431800" cy="577850"/>
          </a:xfrm>
          <a:custGeom>
            <a:avLst/>
            <a:gdLst>
              <a:gd name="connsiteX0" fmla="*/ 88900 w 431800"/>
              <a:gd name="connsiteY0" fmla="*/ 0 h 577850"/>
              <a:gd name="connsiteX1" fmla="*/ 0 w 431800"/>
              <a:gd name="connsiteY1" fmla="*/ 133350 h 577850"/>
              <a:gd name="connsiteX2" fmla="*/ 25400 w 431800"/>
              <a:gd name="connsiteY2" fmla="*/ 298450 h 577850"/>
              <a:gd name="connsiteX3" fmla="*/ 158750 w 431800"/>
              <a:gd name="connsiteY3" fmla="*/ 577850 h 577850"/>
              <a:gd name="connsiteX4" fmla="*/ 361950 w 431800"/>
              <a:gd name="connsiteY4" fmla="*/ 501650 h 577850"/>
              <a:gd name="connsiteX5" fmla="*/ 431800 w 431800"/>
              <a:gd name="connsiteY5" fmla="*/ 393700 h 577850"/>
              <a:gd name="connsiteX6" fmla="*/ 215900 w 431800"/>
              <a:gd name="connsiteY6" fmla="*/ 38100 h 577850"/>
              <a:gd name="connsiteX7" fmla="*/ 88900 w 431800"/>
              <a:gd name="connsiteY7" fmla="*/ 0 h 577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31800" h="577850">
                <a:moveTo>
                  <a:pt x="88900" y="0"/>
                </a:moveTo>
                <a:lnTo>
                  <a:pt x="0" y="133350"/>
                </a:lnTo>
                <a:lnTo>
                  <a:pt x="25400" y="298450"/>
                </a:lnTo>
                <a:lnTo>
                  <a:pt x="158750" y="577850"/>
                </a:lnTo>
                <a:lnTo>
                  <a:pt x="361950" y="501650"/>
                </a:lnTo>
                <a:lnTo>
                  <a:pt x="431800" y="393700"/>
                </a:lnTo>
                <a:lnTo>
                  <a:pt x="215900" y="38100"/>
                </a:lnTo>
                <a:lnTo>
                  <a:pt x="88900" y="0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 w="127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256572">
            <a:off x="9909819" y="5299254"/>
            <a:ext cx="1788750" cy="132750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975" y="625502"/>
            <a:ext cx="1203750" cy="1113750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FC821F13-DE76-3146-831A-DB4C97CA1E87}"/>
              </a:ext>
            </a:extLst>
          </p:cNvPr>
          <p:cNvSpPr txBox="1"/>
          <p:nvPr/>
        </p:nvSpPr>
        <p:spPr>
          <a:xfrm>
            <a:off x="1784803" y="330341"/>
            <a:ext cx="3937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>
                <a:solidFill>
                  <a:schemeClr val="accent4">
                    <a:lumMod val="50000"/>
                  </a:schemeClr>
                </a:solidFill>
                <a:cs typeface="+mn-ea"/>
                <a:sym typeface="+mn-lt"/>
              </a:rPr>
              <a:t>（一）并查集精髓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36D8E26-74A5-462A-9E4B-FF6519CB61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102" y="1271833"/>
            <a:ext cx="9914923" cy="236791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091DB5C-90FC-4B49-BAD2-0ACAAFC2778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2353" y="3931296"/>
            <a:ext cx="5335110" cy="1879167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9F391AF0-DADC-4EF9-85FA-594E0DE45B1D}"/>
              </a:ext>
            </a:extLst>
          </p:cNvPr>
          <p:cNvSpPr txBox="1"/>
          <p:nvPr/>
        </p:nvSpPr>
        <p:spPr>
          <a:xfrm>
            <a:off x="3336638" y="5840399"/>
            <a:ext cx="25603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rgbClr val="FF0000"/>
                </a:solidFill>
                <a:latin typeface="+mn-ea"/>
              </a:rPr>
              <a:t>注意：</a:t>
            </a:r>
            <a:r>
              <a:rPr lang="en-US" altLang="zh-CN" sz="2800" dirty="0">
                <a:solidFill>
                  <a:srgbClr val="FF0000"/>
                </a:solidFill>
                <a:latin typeface="+mn-ea"/>
              </a:rPr>
              <a:t>n</a:t>
            </a:r>
            <a:r>
              <a:rPr lang="zh-CN" altLang="en-US" sz="2800" dirty="0">
                <a:solidFill>
                  <a:srgbClr val="FF0000"/>
                </a:solidFill>
                <a:latin typeface="+mn-ea"/>
              </a:rPr>
              <a:t>要明确</a:t>
            </a:r>
          </a:p>
        </p:txBody>
      </p:sp>
    </p:spTree>
    <p:extLst>
      <p:ext uri="{BB962C8B-B14F-4D97-AF65-F5344CB8AC3E}">
        <p14:creationId xmlns:p14="http://schemas.microsoft.com/office/powerpoint/2010/main" val="152988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:blinds dir="vert"/>
      </p:transition>
    </mc:Choice>
    <mc:Fallback xmlns="">
      <p:transition spd="slow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6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49" presetClass="entr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8" grpId="2" animBg="1"/>
      <p:bldP spid="2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A0BA3BC6-EB17-4B02-8F30-95B190B9A7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2638" y="211168"/>
            <a:ext cx="8860630" cy="5756495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A0E47123-5FB1-42CF-9F6D-FEF77B5764CA}"/>
              </a:ext>
            </a:extLst>
          </p:cNvPr>
          <p:cNvSpPr txBox="1"/>
          <p:nvPr/>
        </p:nvSpPr>
        <p:spPr>
          <a:xfrm>
            <a:off x="292885" y="5671362"/>
            <a:ext cx="76359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</a:rPr>
              <a:t>带权路径长度（</a:t>
            </a:r>
            <a:r>
              <a:rPr lang="en-GB" altLang="zh-CN" sz="2400" dirty="0">
                <a:solidFill>
                  <a:srgbClr val="FF0000"/>
                </a:solidFill>
              </a:rPr>
              <a:t>weighted path length</a:t>
            </a:r>
            <a:r>
              <a:rPr lang="zh-CN" altLang="en-GB" sz="2400" dirty="0">
                <a:solidFill>
                  <a:srgbClr val="FF0000"/>
                </a:solidFill>
              </a:rPr>
              <a:t>）</a:t>
            </a:r>
            <a:r>
              <a:rPr lang="en-US" altLang="zh-CN" sz="2400" dirty="0">
                <a:solidFill>
                  <a:srgbClr val="FF0000"/>
                </a:solidFill>
              </a:rPr>
              <a:t>=</a:t>
            </a:r>
          </a:p>
          <a:p>
            <a:r>
              <a:rPr lang="en-US" altLang="zh-CN" sz="2400" dirty="0">
                <a:solidFill>
                  <a:srgbClr val="FF0000"/>
                </a:solidFill>
              </a:rPr>
              <a:t>Σ </a:t>
            </a:r>
            <a:r>
              <a:rPr lang="en-US" altLang="zh-CN" sz="2400" dirty="0" err="1">
                <a:solidFill>
                  <a:srgbClr val="FF0000"/>
                </a:solidFill>
              </a:rPr>
              <a:t>Wk</a:t>
            </a:r>
            <a:r>
              <a:rPr lang="zh-CN" altLang="en-US" sz="2400" dirty="0">
                <a:solidFill>
                  <a:srgbClr val="FF0000"/>
                </a:solidFill>
              </a:rPr>
              <a:t>为第</a:t>
            </a:r>
            <a:r>
              <a:rPr lang="en-US" altLang="zh-CN" sz="2400" dirty="0">
                <a:solidFill>
                  <a:srgbClr val="FF0000"/>
                </a:solidFill>
              </a:rPr>
              <a:t>k</a:t>
            </a:r>
            <a:r>
              <a:rPr lang="zh-CN" altLang="en-US" sz="2400" dirty="0">
                <a:solidFill>
                  <a:srgbClr val="FF0000"/>
                </a:solidFill>
              </a:rPr>
              <a:t>个叶子结点的权值*</a:t>
            </a:r>
            <a:r>
              <a:rPr lang="en-US" altLang="zh-CN" sz="2400" dirty="0">
                <a:solidFill>
                  <a:srgbClr val="FF0000"/>
                </a:solidFill>
              </a:rPr>
              <a:t>Lk</a:t>
            </a:r>
            <a:r>
              <a:rPr lang="zh-CN" altLang="en-US" sz="2400" dirty="0">
                <a:solidFill>
                  <a:srgbClr val="FF0000"/>
                </a:solidFill>
              </a:rPr>
              <a:t>为该结点的路径长度</a:t>
            </a:r>
            <a:endParaRPr lang="zh-CN" altLang="en-US" sz="2400" dirty="0">
              <a:solidFill>
                <a:srgbClr val="FF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48540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:blinds dir="vert"/>
      </p:transition>
    </mc:Choice>
    <mc:Fallback xmlns="">
      <p:transition spd="slow" advTm="0">
        <p:blinds dir="vert"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4124" y="4768082"/>
            <a:ext cx="2463750" cy="187875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44A42E0D-8955-4359-8CCB-FBAC891A60AF}"/>
              </a:ext>
            </a:extLst>
          </p:cNvPr>
          <p:cNvSpPr txBox="1"/>
          <p:nvPr/>
        </p:nvSpPr>
        <p:spPr>
          <a:xfrm>
            <a:off x="665865" y="474720"/>
            <a:ext cx="70463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>
                <a:solidFill>
                  <a:schemeClr val="accent4">
                    <a:lumMod val="50000"/>
                  </a:schemeClr>
                </a:solidFill>
                <a:cs typeface="+mn-ea"/>
                <a:sym typeface="+mn-lt"/>
              </a:rPr>
              <a:t>优先队列的应用</a:t>
            </a:r>
            <a:r>
              <a:rPr lang="en-US" altLang="zh-CN" sz="3600">
                <a:solidFill>
                  <a:schemeClr val="accent4">
                    <a:lumMod val="50000"/>
                  </a:schemeClr>
                </a:solidFill>
                <a:cs typeface="+mn-ea"/>
                <a:sym typeface="+mn-lt"/>
              </a:rPr>
              <a:t>——</a:t>
            </a:r>
            <a:r>
              <a:rPr lang="zh-CN" altLang="en-US" sz="3600">
                <a:solidFill>
                  <a:schemeClr val="accent4">
                    <a:lumMod val="50000"/>
                  </a:schemeClr>
                </a:solidFill>
                <a:cs typeface="+mn-ea"/>
                <a:sym typeface="+mn-lt"/>
              </a:rPr>
              <a:t>哈夫曼树</a:t>
            </a:r>
            <a:endParaRPr lang="zh-CN" altLang="en-US" sz="3600" dirty="0">
              <a:solidFill>
                <a:schemeClr val="accent4">
                  <a:lumMod val="50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DEC2517-FCBB-4530-AF81-24C6C41FEC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223" y="1452748"/>
            <a:ext cx="9931929" cy="3952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110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:blinds dir="vert"/>
      </p:transition>
    </mc:Choice>
    <mc:Fallback xmlns="">
      <p:transition spd="slow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4124" y="4768082"/>
            <a:ext cx="2463750" cy="187875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44A42E0D-8955-4359-8CCB-FBAC891A60AF}"/>
              </a:ext>
            </a:extLst>
          </p:cNvPr>
          <p:cNvSpPr txBox="1"/>
          <p:nvPr/>
        </p:nvSpPr>
        <p:spPr>
          <a:xfrm>
            <a:off x="665865" y="474720"/>
            <a:ext cx="70463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>
                <a:solidFill>
                  <a:schemeClr val="accent4">
                    <a:lumMod val="50000"/>
                  </a:schemeClr>
                </a:solidFill>
                <a:cs typeface="+mn-ea"/>
                <a:sym typeface="+mn-lt"/>
              </a:rPr>
              <a:t>优先队列的应用</a:t>
            </a:r>
            <a:r>
              <a:rPr lang="en-US" altLang="zh-CN" sz="3600">
                <a:solidFill>
                  <a:schemeClr val="accent4">
                    <a:lumMod val="50000"/>
                  </a:schemeClr>
                </a:solidFill>
                <a:cs typeface="+mn-ea"/>
                <a:sym typeface="+mn-lt"/>
              </a:rPr>
              <a:t>——</a:t>
            </a:r>
            <a:r>
              <a:rPr lang="zh-CN" altLang="en-US" sz="3600">
                <a:solidFill>
                  <a:schemeClr val="accent4">
                    <a:lumMod val="50000"/>
                  </a:schemeClr>
                </a:solidFill>
                <a:cs typeface="+mn-ea"/>
                <a:sym typeface="+mn-lt"/>
              </a:rPr>
              <a:t>哈夫曼树</a:t>
            </a:r>
            <a:endParaRPr lang="zh-CN" altLang="en-US" sz="3600" dirty="0">
              <a:solidFill>
                <a:schemeClr val="accent4">
                  <a:lumMod val="50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7FA23F6-EF04-43BB-8082-9683F17B94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8298" y="1388874"/>
            <a:ext cx="9253596" cy="4080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526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:blinds dir="vert"/>
      </p:transition>
    </mc:Choice>
    <mc:Fallback xmlns="">
      <p:transition spd="slow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4124" y="4768082"/>
            <a:ext cx="2463750" cy="187875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44A42E0D-8955-4359-8CCB-FBAC891A60AF}"/>
              </a:ext>
            </a:extLst>
          </p:cNvPr>
          <p:cNvSpPr txBox="1"/>
          <p:nvPr/>
        </p:nvSpPr>
        <p:spPr>
          <a:xfrm>
            <a:off x="665865" y="474720"/>
            <a:ext cx="70463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>
                <a:solidFill>
                  <a:schemeClr val="accent4">
                    <a:lumMod val="50000"/>
                  </a:schemeClr>
                </a:solidFill>
                <a:cs typeface="+mn-ea"/>
                <a:sym typeface="+mn-lt"/>
              </a:rPr>
              <a:t>优先队列的应用</a:t>
            </a:r>
            <a:r>
              <a:rPr lang="en-US" altLang="zh-CN" sz="3600">
                <a:solidFill>
                  <a:schemeClr val="accent4">
                    <a:lumMod val="50000"/>
                  </a:schemeClr>
                </a:solidFill>
                <a:cs typeface="+mn-ea"/>
                <a:sym typeface="+mn-lt"/>
              </a:rPr>
              <a:t>——</a:t>
            </a:r>
            <a:r>
              <a:rPr lang="zh-CN" altLang="en-US" sz="3600">
                <a:solidFill>
                  <a:schemeClr val="accent4">
                    <a:lumMod val="50000"/>
                  </a:schemeClr>
                </a:solidFill>
                <a:cs typeface="+mn-ea"/>
                <a:sym typeface="+mn-lt"/>
              </a:rPr>
              <a:t>哈夫曼树</a:t>
            </a:r>
            <a:endParaRPr lang="zh-CN" altLang="en-US" sz="3600" dirty="0">
              <a:solidFill>
                <a:schemeClr val="accent4">
                  <a:lumMod val="50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7B5573F-9E07-4308-B527-3DF120C2E9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0081" y="1370379"/>
            <a:ext cx="8767956" cy="4847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081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:blinds dir="vert"/>
      </p:transition>
    </mc:Choice>
    <mc:Fallback xmlns="">
      <p:transition spd="slow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C4C2CC">
                  <a:alpha val="50000"/>
                </a:srgbClr>
              </a:gs>
              <a:gs pos="100000">
                <a:schemeClr val="bg1">
                  <a:lumMod val="95000"/>
                </a:schemeClr>
              </a:gs>
            </a:gsLst>
            <a:lin ang="5400000" scaled="1"/>
          </a:gradFill>
          <a:ln w="12700">
            <a:noFill/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109985" y="2134340"/>
            <a:ext cx="3937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>
                <a:cs typeface="+mn-ea"/>
                <a:sym typeface="+mn-lt"/>
              </a:rPr>
              <a:t>具体应用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4306835" y="3249675"/>
            <a:ext cx="3543300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dirty="0">
                <a:solidFill>
                  <a:srgbClr val="FF0000"/>
                </a:solidFill>
                <a:cs typeface="+mn-ea"/>
                <a:sym typeface="+mn-lt"/>
              </a:rPr>
              <a:t>做题中体会</a:t>
            </a:r>
          </a:p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pic>
        <p:nvPicPr>
          <p:cNvPr id="13" name="PA_图片 1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2520054" y="2134340"/>
            <a:ext cx="1203750" cy="1800000"/>
          </a:xfrm>
          <a:prstGeom prst="rect">
            <a:avLst/>
          </a:prstGeom>
        </p:spPr>
      </p:pic>
      <p:pic>
        <p:nvPicPr>
          <p:cNvPr id="14" name="PA_图片 1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/>
          <a:stretch>
            <a:fillRect/>
          </a:stretch>
        </p:blipFill>
        <p:spPr>
          <a:xfrm rot="3322355">
            <a:off x="8885137" y="693501"/>
            <a:ext cx="843750" cy="1541250"/>
          </a:xfrm>
          <a:prstGeom prst="rect">
            <a:avLst/>
          </a:prstGeom>
        </p:spPr>
      </p:pic>
      <p:pic>
        <p:nvPicPr>
          <p:cNvPr id="16" name="PA_图片 1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467983" y="234710"/>
            <a:ext cx="2306250" cy="113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494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:blinds dir="vert"/>
      </p:transition>
    </mc:Choice>
    <mc:Fallback xmlns="">
      <p:transition spd="slow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withEffect">
                                  <p:stCondLst>
                                    <p:cond delay="102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nodeType="withEffect">
                                  <p:stCondLst>
                                    <p:cond delay="389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nodeType="withEffect">
                                  <p:stCondLst>
                                    <p:cond delay="454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204"/>
                            </p:stCondLst>
                            <p:childTnLst>
                              <p:par>
                                <p:cTn id="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17164" y="4525301"/>
            <a:ext cx="47741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Hans" altLang="en-US" sz="4000" dirty="0">
                <a:cs typeface="+mn-ea"/>
                <a:sym typeface="+mn-lt"/>
              </a:rPr>
              <a:t>谢谢观看</a:t>
            </a:r>
            <a:endParaRPr lang="zh-CN" altLang="en-US" sz="4000" dirty="0"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32575" y="5173249"/>
            <a:ext cx="3543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Hans" dirty="0">
                <a:cs typeface="+mn-ea"/>
                <a:sym typeface="+mn-lt"/>
              </a:rPr>
              <a:t>Thanks</a:t>
            </a:r>
            <a:r>
              <a:rPr lang="zh-Hans" altLang="en-US" dirty="0">
                <a:cs typeface="+mn-ea"/>
                <a:sym typeface="+mn-lt"/>
              </a:rPr>
              <a:t> </a:t>
            </a:r>
            <a:r>
              <a:rPr lang="en-US" altLang="zh-Hans" dirty="0">
                <a:cs typeface="+mn-ea"/>
                <a:sym typeface="+mn-lt"/>
              </a:rPr>
              <a:t>for</a:t>
            </a:r>
            <a:r>
              <a:rPr lang="zh-Hans" altLang="en-US" dirty="0">
                <a:cs typeface="+mn-ea"/>
                <a:sym typeface="+mn-lt"/>
              </a:rPr>
              <a:t> </a:t>
            </a:r>
            <a:r>
              <a:rPr lang="en-US" altLang="zh-Hans" dirty="0">
                <a:cs typeface="+mn-ea"/>
                <a:sym typeface="+mn-lt"/>
              </a:rPr>
              <a:t>watching</a:t>
            </a:r>
            <a:r>
              <a:rPr lang="zh-Hans" altLang="en-US" dirty="0">
                <a:cs typeface="+mn-ea"/>
                <a:sym typeface="+mn-lt"/>
              </a:rPr>
              <a:t>！</a:t>
            </a:r>
            <a:endParaRPr lang="zh-CN" altLang="en-US" dirty="0">
              <a:cs typeface="+mn-ea"/>
              <a:sym typeface="+mn-lt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2051" y="720828"/>
            <a:ext cx="1530000" cy="136125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352051" y="5814761"/>
            <a:ext cx="586090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400" dirty="0">
                <a:cs typeface="+mn-ea"/>
                <a:sym typeface="+mn-lt"/>
              </a:rPr>
              <a:t>汇报时间：</a:t>
            </a:r>
            <a:r>
              <a:rPr lang="en-US" altLang="zh-CN" sz="2400" dirty="0">
                <a:cs typeface="+mn-ea"/>
                <a:sym typeface="+mn-lt"/>
              </a:rPr>
              <a:t>201</a:t>
            </a:r>
            <a:r>
              <a:rPr lang="en-US" altLang="zh-Hans" sz="2400" dirty="0">
                <a:cs typeface="+mn-ea"/>
                <a:sym typeface="+mn-lt"/>
              </a:rPr>
              <a:t>8</a:t>
            </a:r>
            <a:r>
              <a:rPr lang="zh-CN" altLang="en-US" sz="2400" dirty="0">
                <a:cs typeface="+mn-ea"/>
                <a:sym typeface="+mn-lt"/>
              </a:rPr>
              <a:t>年</a:t>
            </a:r>
            <a:r>
              <a:rPr lang="en-US" altLang="zh-CN" sz="2400" dirty="0">
                <a:cs typeface="+mn-ea"/>
                <a:sym typeface="+mn-lt"/>
              </a:rPr>
              <a:t>8</a:t>
            </a:r>
            <a:r>
              <a:rPr lang="zh-CN" altLang="en-US" sz="2400" dirty="0">
                <a:cs typeface="+mn-ea"/>
                <a:sym typeface="+mn-lt"/>
              </a:rPr>
              <a:t>月      主讲人：朱文佳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EE96A828-E84F-7D4D-95EA-74B22ED413A6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91099" y="1401453"/>
            <a:ext cx="3026250" cy="286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237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:blinds dir="vert"/>
      </p:transition>
    </mc:Choice>
    <mc:Fallback xmlns="">
      <p:transition spd="slow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mph" presetSubtype="0" autoRev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 7"/>
          <p:cNvSpPr/>
          <p:nvPr/>
        </p:nvSpPr>
        <p:spPr>
          <a:xfrm>
            <a:off x="864975" y="742950"/>
            <a:ext cx="431800" cy="577850"/>
          </a:xfrm>
          <a:custGeom>
            <a:avLst/>
            <a:gdLst>
              <a:gd name="connsiteX0" fmla="*/ 88900 w 431800"/>
              <a:gd name="connsiteY0" fmla="*/ 0 h 577850"/>
              <a:gd name="connsiteX1" fmla="*/ 0 w 431800"/>
              <a:gd name="connsiteY1" fmla="*/ 133350 h 577850"/>
              <a:gd name="connsiteX2" fmla="*/ 25400 w 431800"/>
              <a:gd name="connsiteY2" fmla="*/ 298450 h 577850"/>
              <a:gd name="connsiteX3" fmla="*/ 158750 w 431800"/>
              <a:gd name="connsiteY3" fmla="*/ 577850 h 577850"/>
              <a:gd name="connsiteX4" fmla="*/ 361950 w 431800"/>
              <a:gd name="connsiteY4" fmla="*/ 501650 h 577850"/>
              <a:gd name="connsiteX5" fmla="*/ 431800 w 431800"/>
              <a:gd name="connsiteY5" fmla="*/ 393700 h 577850"/>
              <a:gd name="connsiteX6" fmla="*/ 215900 w 431800"/>
              <a:gd name="connsiteY6" fmla="*/ 38100 h 577850"/>
              <a:gd name="connsiteX7" fmla="*/ 88900 w 431800"/>
              <a:gd name="connsiteY7" fmla="*/ 0 h 577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31800" h="577850">
                <a:moveTo>
                  <a:pt x="88900" y="0"/>
                </a:moveTo>
                <a:lnTo>
                  <a:pt x="0" y="133350"/>
                </a:lnTo>
                <a:lnTo>
                  <a:pt x="25400" y="298450"/>
                </a:lnTo>
                <a:lnTo>
                  <a:pt x="158750" y="577850"/>
                </a:lnTo>
                <a:lnTo>
                  <a:pt x="361950" y="501650"/>
                </a:lnTo>
                <a:lnTo>
                  <a:pt x="431800" y="393700"/>
                </a:lnTo>
                <a:lnTo>
                  <a:pt x="215900" y="38100"/>
                </a:lnTo>
                <a:lnTo>
                  <a:pt x="88900" y="0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 w="127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256572">
            <a:off x="9909819" y="5299254"/>
            <a:ext cx="1788750" cy="132750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975" y="625502"/>
            <a:ext cx="1203750" cy="1113750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FC821F13-DE76-3146-831A-DB4C97CA1E87}"/>
              </a:ext>
            </a:extLst>
          </p:cNvPr>
          <p:cNvSpPr txBox="1"/>
          <p:nvPr/>
        </p:nvSpPr>
        <p:spPr>
          <a:xfrm>
            <a:off x="1784803" y="330341"/>
            <a:ext cx="3937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>
                <a:solidFill>
                  <a:schemeClr val="accent4">
                    <a:lumMod val="50000"/>
                  </a:schemeClr>
                </a:solidFill>
                <a:cs typeface="+mn-ea"/>
                <a:sym typeface="+mn-lt"/>
              </a:rPr>
              <a:t>（一）并查集精髓</a:t>
            </a:r>
          </a:p>
        </p:txBody>
      </p:sp>
      <p:sp>
        <p:nvSpPr>
          <p:cNvPr id="9" name="内容占位符 2">
            <a:extLst>
              <a:ext uri="{FF2B5EF4-FFF2-40B4-BE49-F238E27FC236}">
                <a16:creationId xmlns:a16="http://schemas.microsoft.com/office/drawing/2014/main" id="{BA76704F-2FEC-4FFA-B18E-FB87ABD27A94}"/>
              </a:ext>
            </a:extLst>
          </p:cNvPr>
          <p:cNvSpPr txBox="1">
            <a:spLocks/>
          </p:cNvSpPr>
          <p:nvPr/>
        </p:nvSpPr>
        <p:spPr>
          <a:xfrm>
            <a:off x="1892833" y="1133891"/>
            <a:ext cx="9601196" cy="331893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8000">
              <a:lnSpc>
                <a:spcPts val="3200"/>
              </a:lnSpc>
              <a:spcBef>
                <a:spcPts val="600"/>
              </a:spcBef>
            </a:pPr>
            <a:r>
              <a:rPr lang="zh-CN" altLang="en-US" sz="3200" dirty="0"/>
              <a:t>用于“</a:t>
            </a:r>
            <a:r>
              <a:rPr lang="zh-CN" altLang="en-US" sz="3200" dirty="0">
                <a:highlight>
                  <a:srgbClr val="FFFF00"/>
                </a:highlight>
              </a:rPr>
              <a:t>查找集合中的元素</a:t>
            </a:r>
            <a:r>
              <a:rPr lang="zh-CN" altLang="en-US" sz="3200" dirty="0"/>
              <a:t>”与“合并不相交集合” 。</a:t>
            </a:r>
            <a:endParaRPr lang="en-US" altLang="zh-CN" sz="3200" dirty="0"/>
          </a:p>
          <a:p>
            <a:pPr marL="288000">
              <a:lnSpc>
                <a:spcPts val="3200"/>
              </a:lnSpc>
              <a:spcBef>
                <a:spcPts val="600"/>
              </a:spcBef>
            </a:pPr>
            <a:endParaRPr lang="en-US" altLang="zh-CN" sz="3200" dirty="0"/>
          </a:p>
          <a:p>
            <a:pPr marL="288000">
              <a:lnSpc>
                <a:spcPts val="3200"/>
              </a:lnSpc>
              <a:spcBef>
                <a:spcPts val="600"/>
              </a:spcBef>
            </a:pPr>
            <a:endParaRPr lang="en-US" altLang="zh-CN" sz="32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8CA611F-40E5-4D3F-BA8D-CC25DA5FBA9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097"/>
          <a:stretch/>
        </p:blipFill>
        <p:spPr>
          <a:xfrm>
            <a:off x="1466850" y="1649281"/>
            <a:ext cx="9425304" cy="2320032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05B858EA-4434-41D0-B27F-BE219089582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6850" y="4027279"/>
            <a:ext cx="4726132" cy="207815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ACB56EF-9D06-449C-9ED1-63A4A140F2A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2303" y="4027279"/>
            <a:ext cx="4206190" cy="2078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107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:blinds dir="vert"/>
      </p:transition>
    </mc:Choice>
    <mc:Fallback xmlns="">
      <p:transition spd="slow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6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49" presetClass="entr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8" grpId="2" animBg="1"/>
      <p:bldP spid="2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 7"/>
          <p:cNvSpPr/>
          <p:nvPr/>
        </p:nvSpPr>
        <p:spPr>
          <a:xfrm>
            <a:off x="864975" y="742950"/>
            <a:ext cx="431800" cy="577850"/>
          </a:xfrm>
          <a:custGeom>
            <a:avLst/>
            <a:gdLst>
              <a:gd name="connsiteX0" fmla="*/ 88900 w 431800"/>
              <a:gd name="connsiteY0" fmla="*/ 0 h 577850"/>
              <a:gd name="connsiteX1" fmla="*/ 0 w 431800"/>
              <a:gd name="connsiteY1" fmla="*/ 133350 h 577850"/>
              <a:gd name="connsiteX2" fmla="*/ 25400 w 431800"/>
              <a:gd name="connsiteY2" fmla="*/ 298450 h 577850"/>
              <a:gd name="connsiteX3" fmla="*/ 158750 w 431800"/>
              <a:gd name="connsiteY3" fmla="*/ 577850 h 577850"/>
              <a:gd name="connsiteX4" fmla="*/ 361950 w 431800"/>
              <a:gd name="connsiteY4" fmla="*/ 501650 h 577850"/>
              <a:gd name="connsiteX5" fmla="*/ 431800 w 431800"/>
              <a:gd name="connsiteY5" fmla="*/ 393700 h 577850"/>
              <a:gd name="connsiteX6" fmla="*/ 215900 w 431800"/>
              <a:gd name="connsiteY6" fmla="*/ 38100 h 577850"/>
              <a:gd name="connsiteX7" fmla="*/ 88900 w 431800"/>
              <a:gd name="connsiteY7" fmla="*/ 0 h 577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31800" h="577850">
                <a:moveTo>
                  <a:pt x="88900" y="0"/>
                </a:moveTo>
                <a:lnTo>
                  <a:pt x="0" y="133350"/>
                </a:lnTo>
                <a:lnTo>
                  <a:pt x="25400" y="298450"/>
                </a:lnTo>
                <a:lnTo>
                  <a:pt x="158750" y="577850"/>
                </a:lnTo>
                <a:lnTo>
                  <a:pt x="361950" y="501650"/>
                </a:lnTo>
                <a:lnTo>
                  <a:pt x="431800" y="393700"/>
                </a:lnTo>
                <a:lnTo>
                  <a:pt x="215900" y="38100"/>
                </a:lnTo>
                <a:lnTo>
                  <a:pt x="88900" y="0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 w="127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256572">
            <a:off x="9909819" y="5299254"/>
            <a:ext cx="1788750" cy="132750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975" y="625502"/>
            <a:ext cx="1203750" cy="1113750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FC821F13-DE76-3146-831A-DB4C97CA1E87}"/>
              </a:ext>
            </a:extLst>
          </p:cNvPr>
          <p:cNvSpPr txBox="1"/>
          <p:nvPr/>
        </p:nvSpPr>
        <p:spPr>
          <a:xfrm>
            <a:off x="1784803" y="330341"/>
            <a:ext cx="3937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>
                <a:solidFill>
                  <a:schemeClr val="accent4">
                    <a:lumMod val="50000"/>
                  </a:schemeClr>
                </a:solidFill>
                <a:cs typeface="+mn-ea"/>
                <a:sym typeface="+mn-lt"/>
              </a:rPr>
              <a:t>（一）并查集精髓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5B858EA-4434-41D0-B27F-BE219089582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8777" y="976672"/>
            <a:ext cx="4271054" cy="187805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ACB56EF-9D06-449C-9ED1-63A4A140F2A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9395" y="976672"/>
            <a:ext cx="3816864" cy="188580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00B3C3E-DE64-4775-9F58-1E2E2C89715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772"/>
          <a:stretch/>
        </p:blipFill>
        <p:spPr>
          <a:xfrm>
            <a:off x="1635741" y="2854726"/>
            <a:ext cx="8920518" cy="1885804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1F312781-7554-408B-87BD-FCCC3ADF578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772" b="12186"/>
          <a:stretch/>
        </p:blipFill>
        <p:spPr>
          <a:xfrm>
            <a:off x="1635741" y="4740529"/>
            <a:ext cx="8920518" cy="1341611"/>
          </a:xfrm>
          <a:prstGeom prst="rect">
            <a:avLst/>
          </a:prstGeom>
        </p:spPr>
      </p:pic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9B3C1384-9247-45E2-801B-C35B4E07B3F9}"/>
              </a:ext>
            </a:extLst>
          </p:cNvPr>
          <p:cNvCxnSpPr/>
          <p:nvPr/>
        </p:nvCxnSpPr>
        <p:spPr>
          <a:xfrm>
            <a:off x="3477491" y="2479963"/>
            <a:ext cx="2438400" cy="0"/>
          </a:xfrm>
          <a:prstGeom prst="line">
            <a:avLst/>
          </a:prstGeom>
          <a:ln w="3810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C11CAA76-C090-410C-9F41-286B8145A4D8}"/>
              </a:ext>
            </a:extLst>
          </p:cNvPr>
          <p:cNvCxnSpPr/>
          <p:nvPr/>
        </p:nvCxnSpPr>
        <p:spPr>
          <a:xfrm>
            <a:off x="7800110" y="2022763"/>
            <a:ext cx="2438400" cy="0"/>
          </a:xfrm>
          <a:prstGeom prst="line">
            <a:avLst/>
          </a:prstGeom>
          <a:ln w="3810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5B4D7071-9666-45F3-919F-7959CC835CFE}"/>
              </a:ext>
            </a:extLst>
          </p:cNvPr>
          <p:cNvCxnSpPr>
            <a:cxnSpLocks/>
          </p:cNvCxnSpPr>
          <p:nvPr/>
        </p:nvCxnSpPr>
        <p:spPr>
          <a:xfrm>
            <a:off x="6209831" y="5569526"/>
            <a:ext cx="4028679" cy="0"/>
          </a:xfrm>
          <a:prstGeom prst="line">
            <a:avLst/>
          </a:prstGeom>
          <a:ln w="3810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25C75049-8CB9-4579-8C5F-124A87F07CA5}"/>
              </a:ext>
            </a:extLst>
          </p:cNvPr>
          <p:cNvCxnSpPr>
            <a:cxnSpLocks/>
          </p:cNvCxnSpPr>
          <p:nvPr/>
        </p:nvCxnSpPr>
        <p:spPr>
          <a:xfrm>
            <a:off x="2068725" y="6082144"/>
            <a:ext cx="1408766" cy="0"/>
          </a:xfrm>
          <a:prstGeom prst="line">
            <a:avLst/>
          </a:prstGeom>
          <a:ln w="3810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>
            <a:extLst>
              <a:ext uri="{FF2B5EF4-FFF2-40B4-BE49-F238E27FC236}">
                <a16:creationId xmlns:a16="http://schemas.microsoft.com/office/drawing/2014/main" id="{372E6EA1-B65E-4AB2-8E45-7BE2FAD8262A}"/>
              </a:ext>
            </a:extLst>
          </p:cNvPr>
          <p:cNvSpPr/>
          <p:nvPr/>
        </p:nvSpPr>
        <p:spPr>
          <a:xfrm>
            <a:off x="1784803" y="2862475"/>
            <a:ext cx="501197" cy="462616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CEC13154-928B-4BBB-9AC3-50897814ADEC}"/>
              </a:ext>
            </a:extLst>
          </p:cNvPr>
          <p:cNvSpPr/>
          <p:nvPr/>
        </p:nvSpPr>
        <p:spPr>
          <a:xfrm>
            <a:off x="9572978" y="5194804"/>
            <a:ext cx="745066" cy="419855"/>
          </a:xfrm>
          <a:prstGeom prst="roundRect">
            <a:avLst/>
          </a:prstGeom>
          <a:ln w="381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E93A8245-EE30-4989-92D7-75DCD43DC1CE}"/>
              </a:ext>
            </a:extLst>
          </p:cNvPr>
          <p:cNvSpPr/>
          <p:nvPr/>
        </p:nvSpPr>
        <p:spPr>
          <a:xfrm>
            <a:off x="2102592" y="5639474"/>
            <a:ext cx="745066" cy="433060"/>
          </a:xfrm>
          <a:prstGeom prst="roundRect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50421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:blinds dir="vert"/>
      </p:transition>
    </mc:Choice>
    <mc:Fallback xmlns="">
      <p:transition spd="slow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6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49" presetClass="entr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8" grpId="2" animBg="1"/>
      <p:bldP spid="2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 7"/>
          <p:cNvSpPr/>
          <p:nvPr/>
        </p:nvSpPr>
        <p:spPr>
          <a:xfrm>
            <a:off x="864975" y="742950"/>
            <a:ext cx="431800" cy="577850"/>
          </a:xfrm>
          <a:custGeom>
            <a:avLst/>
            <a:gdLst>
              <a:gd name="connsiteX0" fmla="*/ 88900 w 431800"/>
              <a:gd name="connsiteY0" fmla="*/ 0 h 577850"/>
              <a:gd name="connsiteX1" fmla="*/ 0 w 431800"/>
              <a:gd name="connsiteY1" fmla="*/ 133350 h 577850"/>
              <a:gd name="connsiteX2" fmla="*/ 25400 w 431800"/>
              <a:gd name="connsiteY2" fmla="*/ 298450 h 577850"/>
              <a:gd name="connsiteX3" fmla="*/ 158750 w 431800"/>
              <a:gd name="connsiteY3" fmla="*/ 577850 h 577850"/>
              <a:gd name="connsiteX4" fmla="*/ 361950 w 431800"/>
              <a:gd name="connsiteY4" fmla="*/ 501650 h 577850"/>
              <a:gd name="connsiteX5" fmla="*/ 431800 w 431800"/>
              <a:gd name="connsiteY5" fmla="*/ 393700 h 577850"/>
              <a:gd name="connsiteX6" fmla="*/ 215900 w 431800"/>
              <a:gd name="connsiteY6" fmla="*/ 38100 h 577850"/>
              <a:gd name="connsiteX7" fmla="*/ 88900 w 431800"/>
              <a:gd name="connsiteY7" fmla="*/ 0 h 577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31800" h="577850">
                <a:moveTo>
                  <a:pt x="88900" y="0"/>
                </a:moveTo>
                <a:lnTo>
                  <a:pt x="0" y="133350"/>
                </a:lnTo>
                <a:lnTo>
                  <a:pt x="25400" y="298450"/>
                </a:lnTo>
                <a:lnTo>
                  <a:pt x="158750" y="577850"/>
                </a:lnTo>
                <a:lnTo>
                  <a:pt x="361950" y="501650"/>
                </a:lnTo>
                <a:lnTo>
                  <a:pt x="431800" y="393700"/>
                </a:lnTo>
                <a:lnTo>
                  <a:pt x="215900" y="38100"/>
                </a:lnTo>
                <a:lnTo>
                  <a:pt x="88900" y="0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 w="127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256572">
            <a:off x="9909819" y="5299254"/>
            <a:ext cx="1788750" cy="132750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975" y="625502"/>
            <a:ext cx="1203750" cy="1113750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FC821F13-DE76-3146-831A-DB4C97CA1E87}"/>
              </a:ext>
            </a:extLst>
          </p:cNvPr>
          <p:cNvSpPr txBox="1"/>
          <p:nvPr/>
        </p:nvSpPr>
        <p:spPr>
          <a:xfrm>
            <a:off x="1784803" y="330341"/>
            <a:ext cx="3937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>
                <a:solidFill>
                  <a:schemeClr val="accent4">
                    <a:lumMod val="50000"/>
                  </a:schemeClr>
                </a:solidFill>
                <a:cs typeface="+mn-ea"/>
                <a:sym typeface="+mn-lt"/>
              </a:rPr>
              <a:t>（一）并查集精髓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5280D593-BB9D-4F51-AC37-9AAFE3D617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919" y="1549400"/>
            <a:ext cx="10718085" cy="5068711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20496AB9-4F95-452F-A070-0E2F8D16A6AB}"/>
              </a:ext>
            </a:extLst>
          </p:cNvPr>
          <p:cNvSpPr txBox="1"/>
          <p:nvPr/>
        </p:nvSpPr>
        <p:spPr>
          <a:xfrm>
            <a:off x="2169462" y="1043959"/>
            <a:ext cx="34099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rgbClr val="FF0000"/>
                </a:solidFill>
                <a:latin typeface="+mn-ea"/>
              </a:rPr>
              <a:t>优化的</a:t>
            </a:r>
            <a:r>
              <a:rPr lang="zh-CN" altLang="en-US" sz="2800" dirty="0">
                <a:solidFill>
                  <a:srgbClr val="FF0000"/>
                </a:solidFill>
                <a:latin typeface="+mn-ea"/>
              </a:rPr>
              <a:t>非递归</a:t>
            </a:r>
            <a:r>
              <a:rPr lang="zh-CN" altLang="en-US" sz="2000" dirty="0">
                <a:solidFill>
                  <a:srgbClr val="FF0000"/>
                </a:solidFill>
                <a:latin typeface="+mn-ea"/>
              </a:rPr>
              <a:t>常用模板⬇</a:t>
            </a:r>
            <a:endParaRPr lang="zh-CN" altLang="en-US" sz="2800" dirty="0">
              <a:solidFill>
                <a:srgbClr val="FF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77890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:blinds dir="vert"/>
      </p:transition>
    </mc:Choice>
    <mc:Fallback xmlns="">
      <p:transition spd="slow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6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49" presetClass="entr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8" grpId="2" animBg="1"/>
      <p:bldP spid="2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 7"/>
          <p:cNvSpPr/>
          <p:nvPr/>
        </p:nvSpPr>
        <p:spPr>
          <a:xfrm>
            <a:off x="864975" y="742950"/>
            <a:ext cx="431800" cy="577850"/>
          </a:xfrm>
          <a:custGeom>
            <a:avLst/>
            <a:gdLst>
              <a:gd name="connsiteX0" fmla="*/ 88900 w 431800"/>
              <a:gd name="connsiteY0" fmla="*/ 0 h 577850"/>
              <a:gd name="connsiteX1" fmla="*/ 0 w 431800"/>
              <a:gd name="connsiteY1" fmla="*/ 133350 h 577850"/>
              <a:gd name="connsiteX2" fmla="*/ 25400 w 431800"/>
              <a:gd name="connsiteY2" fmla="*/ 298450 h 577850"/>
              <a:gd name="connsiteX3" fmla="*/ 158750 w 431800"/>
              <a:gd name="connsiteY3" fmla="*/ 577850 h 577850"/>
              <a:gd name="connsiteX4" fmla="*/ 361950 w 431800"/>
              <a:gd name="connsiteY4" fmla="*/ 501650 h 577850"/>
              <a:gd name="connsiteX5" fmla="*/ 431800 w 431800"/>
              <a:gd name="connsiteY5" fmla="*/ 393700 h 577850"/>
              <a:gd name="connsiteX6" fmla="*/ 215900 w 431800"/>
              <a:gd name="connsiteY6" fmla="*/ 38100 h 577850"/>
              <a:gd name="connsiteX7" fmla="*/ 88900 w 431800"/>
              <a:gd name="connsiteY7" fmla="*/ 0 h 577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31800" h="577850">
                <a:moveTo>
                  <a:pt x="88900" y="0"/>
                </a:moveTo>
                <a:lnTo>
                  <a:pt x="0" y="133350"/>
                </a:lnTo>
                <a:lnTo>
                  <a:pt x="25400" y="298450"/>
                </a:lnTo>
                <a:lnTo>
                  <a:pt x="158750" y="577850"/>
                </a:lnTo>
                <a:lnTo>
                  <a:pt x="361950" y="501650"/>
                </a:lnTo>
                <a:lnTo>
                  <a:pt x="431800" y="393700"/>
                </a:lnTo>
                <a:lnTo>
                  <a:pt x="215900" y="38100"/>
                </a:lnTo>
                <a:lnTo>
                  <a:pt x="88900" y="0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 w="127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256572">
            <a:off x="9909819" y="5299254"/>
            <a:ext cx="1788750" cy="132750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975" y="625502"/>
            <a:ext cx="1203750" cy="1113750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FC821F13-DE76-3146-831A-DB4C97CA1E87}"/>
              </a:ext>
            </a:extLst>
          </p:cNvPr>
          <p:cNvSpPr txBox="1"/>
          <p:nvPr/>
        </p:nvSpPr>
        <p:spPr>
          <a:xfrm>
            <a:off x="1784803" y="330341"/>
            <a:ext cx="3937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>
                <a:solidFill>
                  <a:schemeClr val="accent4">
                    <a:lumMod val="50000"/>
                  </a:schemeClr>
                </a:solidFill>
                <a:cs typeface="+mn-ea"/>
                <a:sym typeface="+mn-lt"/>
              </a:rPr>
              <a:t>（一）并查集精髓</a:t>
            </a:r>
          </a:p>
        </p:txBody>
      </p:sp>
      <p:sp>
        <p:nvSpPr>
          <p:cNvPr id="9" name="内容占位符 2">
            <a:extLst>
              <a:ext uri="{FF2B5EF4-FFF2-40B4-BE49-F238E27FC236}">
                <a16:creationId xmlns:a16="http://schemas.microsoft.com/office/drawing/2014/main" id="{BA76704F-2FEC-4FFA-B18E-FB87ABD27A94}"/>
              </a:ext>
            </a:extLst>
          </p:cNvPr>
          <p:cNvSpPr txBox="1">
            <a:spLocks/>
          </p:cNvSpPr>
          <p:nvPr/>
        </p:nvSpPr>
        <p:spPr>
          <a:xfrm>
            <a:off x="1892833" y="1133891"/>
            <a:ext cx="9601196" cy="331893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8000">
              <a:lnSpc>
                <a:spcPts val="3200"/>
              </a:lnSpc>
              <a:spcBef>
                <a:spcPts val="600"/>
              </a:spcBef>
            </a:pPr>
            <a:r>
              <a:rPr lang="zh-CN" altLang="en-US" sz="3200" dirty="0"/>
              <a:t>用于“查找集合中的元素”与“</a:t>
            </a:r>
            <a:r>
              <a:rPr lang="zh-CN" altLang="en-US" sz="3200" dirty="0">
                <a:highlight>
                  <a:srgbClr val="FFFF00"/>
                </a:highlight>
              </a:rPr>
              <a:t>合并不相交集合</a:t>
            </a:r>
            <a:r>
              <a:rPr lang="zh-CN" altLang="en-US" sz="3200" dirty="0"/>
              <a:t>” 。</a:t>
            </a:r>
            <a:endParaRPr lang="en-US" altLang="zh-CN" sz="3200" dirty="0"/>
          </a:p>
          <a:p>
            <a:pPr marL="288000">
              <a:lnSpc>
                <a:spcPts val="3200"/>
              </a:lnSpc>
              <a:spcBef>
                <a:spcPts val="600"/>
              </a:spcBef>
            </a:pPr>
            <a:endParaRPr lang="en-US" altLang="zh-CN" sz="3200" dirty="0"/>
          </a:p>
          <a:p>
            <a:pPr marL="288000">
              <a:lnSpc>
                <a:spcPts val="3200"/>
              </a:lnSpc>
              <a:spcBef>
                <a:spcPts val="600"/>
              </a:spcBef>
            </a:pPr>
            <a:endParaRPr lang="en-US" altLang="zh-CN" sz="32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33940AF-CAE4-41B9-9DCD-14DE75394F0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0" r="2680" b="91540"/>
          <a:stretch/>
        </p:blipFill>
        <p:spPr>
          <a:xfrm>
            <a:off x="1586719" y="1588610"/>
            <a:ext cx="9138432" cy="44580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01CACD4D-D5C6-4718-9F6D-6376FF10C07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6719" y="2034413"/>
            <a:ext cx="9138432" cy="97291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518202C7-8CA7-4D93-921A-F643F6D7344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0" t="10980" r="2680" b="64979"/>
          <a:stretch/>
        </p:blipFill>
        <p:spPr>
          <a:xfrm>
            <a:off x="1586719" y="2917287"/>
            <a:ext cx="9138432" cy="1266786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4CEF0D5C-B6F6-425B-AFF9-48E25397126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0" t="46101" r="2680" b="2891"/>
          <a:stretch/>
        </p:blipFill>
        <p:spPr>
          <a:xfrm>
            <a:off x="1586719" y="4150365"/>
            <a:ext cx="9138432" cy="2687782"/>
          </a:xfrm>
          <a:prstGeom prst="rect">
            <a:avLst/>
          </a:prstGeom>
        </p:spPr>
      </p:pic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5284DA7C-6514-488E-B65A-441787671571}"/>
              </a:ext>
            </a:extLst>
          </p:cNvPr>
          <p:cNvCxnSpPr/>
          <p:nvPr/>
        </p:nvCxnSpPr>
        <p:spPr>
          <a:xfrm>
            <a:off x="7924801" y="3823854"/>
            <a:ext cx="2438400" cy="0"/>
          </a:xfrm>
          <a:prstGeom prst="line">
            <a:avLst/>
          </a:prstGeom>
          <a:ln w="3810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0C0D5C41-BBE7-4BDF-9381-3DE3994D59F4}"/>
              </a:ext>
            </a:extLst>
          </p:cNvPr>
          <p:cNvCxnSpPr>
            <a:cxnSpLocks/>
          </p:cNvCxnSpPr>
          <p:nvPr/>
        </p:nvCxnSpPr>
        <p:spPr>
          <a:xfrm flipV="1">
            <a:off x="2068725" y="4184073"/>
            <a:ext cx="3154439" cy="27708"/>
          </a:xfrm>
          <a:prstGeom prst="line">
            <a:avLst/>
          </a:prstGeom>
          <a:ln w="3810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椭圆 6">
            <a:extLst>
              <a:ext uri="{FF2B5EF4-FFF2-40B4-BE49-F238E27FC236}">
                <a16:creationId xmlns:a16="http://schemas.microsoft.com/office/drawing/2014/main" id="{68A19EFF-0EC6-444C-8180-60C60D4B0B93}"/>
              </a:ext>
            </a:extLst>
          </p:cNvPr>
          <p:cNvSpPr/>
          <p:nvPr/>
        </p:nvSpPr>
        <p:spPr>
          <a:xfrm>
            <a:off x="9690090" y="3232873"/>
            <a:ext cx="756236" cy="618693"/>
          </a:xfrm>
          <a:prstGeom prst="ellipse">
            <a:avLst/>
          </a:prstGeom>
          <a:ln w="3810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248812F7-10EC-49BC-9E6F-22D6760D6387}"/>
              </a:ext>
            </a:extLst>
          </p:cNvPr>
          <p:cNvSpPr/>
          <p:nvPr/>
        </p:nvSpPr>
        <p:spPr>
          <a:xfrm>
            <a:off x="4530699" y="3653401"/>
            <a:ext cx="756236" cy="618693"/>
          </a:xfrm>
          <a:prstGeom prst="ellipse">
            <a:avLst/>
          </a:prstGeom>
          <a:ln w="3810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A215978B-B29D-4A75-9BAE-F9CB2EA1300D}"/>
              </a:ext>
            </a:extLst>
          </p:cNvPr>
          <p:cNvSpPr txBox="1"/>
          <p:nvPr/>
        </p:nvSpPr>
        <p:spPr>
          <a:xfrm>
            <a:off x="1784803" y="4205071"/>
            <a:ext cx="44935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rgbClr val="FF0000"/>
                </a:solidFill>
                <a:latin typeface="+mn-ea"/>
              </a:rPr>
              <a:t>并非直接令两个祖先相等！</a:t>
            </a:r>
          </a:p>
        </p:txBody>
      </p:sp>
    </p:spTree>
    <p:extLst>
      <p:ext uri="{BB962C8B-B14F-4D97-AF65-F5344CB8AC3E}">
        <p14:creationId xmlns:p14="http://schemas.microsoft.com/office/powerpoint/2010/main" val="3394674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:blinds dir="vert"/>
      </p:transition>
    </mc:Choice>
    <mc:Fallback xmlns="">
      <p:transition spd="slow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6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49" presetClass="entr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8" grpId="2" animBg="1"/>
      <p:bldP spid="2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 7"/>
          <p:cNvSpPr/>
          <p:nvPr/>
        </p:nvSpPr>
        <p:spPr>
          <a:xfrm>
            <a:off x="864975" y="742950"/>
            <a:ext cx="431800" cy="577850"/>
          </a:xfrm>
          <a:custGeom>
            <a:avLst/>
            <a:gdLst>
              <a:gd name="connsiteX0" fmla="*/ 88900 w 431800"/>
              <a:gd name="connsiteY0" fmla="*/ 0 h 577850"/>
              <a:gd name="connsiteX1" fmla="*/ 0 w 431800"/>
              <a:gd name="connsiteY1" fmla="*/ 133350 h 577850"/>
              <a:gd name="connsiteX2" fmla="*/ 25400 w 431800"/>
              <a:gd name="connsiteY2" fmla="*/ 298450 h 577850"/>
              <a:gd name="connsiteX3" fmla="*/ 158750 w 431800"/>
              <a:gd name="connsiteY3" fmla="*/ 577850 h 577850"/>
              <a:gd name="connsiteX4" fmla="*/ 361950 w 431800"/>
              <a:gd name="connsiteY4" fmla="*/ 501650 h 577850"/>
              <a:gd name="connsiteX5" fmla="*/ 431800 w 431800"/>
              <a:gd name="connsiteY5" fmla="*/ 393700 h 577850"/>
              <a:gd name="connsiteX6" fmla="*/ 215900 w 431800"/>
              <a:gd name="connsiteY6" fmla="*/ 38100 h 577850"/>
              <a:gd name="connsiteX7" fmla="*/ 88900 w 431800"/>
              <a:gd name="connsiteY7" fmla="*/ 0 h 577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31800" h="577850">
                <a:moveTo>
                  <a:pt x="88900" y="0"/>
                </a:moveTo>
                <a:lnTo>
                  <a:pt x="0" y="133350"/>
                </a:lnTo>
                <a:lnTo>
                  <a:pt x="25400" y="298450"/>
                </a:lnTo>
                <a:lnTo>
                  <a:pt x="158750" y="577850"/>
                </a:lnTo>
                <a:lnTo>
                  <a:pt x="361950" y="501650"/>
                </a:lnTo>
                <a:lnTo>
                  <a:pt x="431800" y="393700"/>
                </a:lnTo>
                <a:lnTo>
                  <a:pt x="215900" y="38100"/>
                </a:lnTo>
                <a:lnTo>
                  <a:pt x="88900" y="0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 w="127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256572">
            <a:off x="9909819" y="5299254"/>
            <a:ext cx="1788750" cy="132750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975" y="625502"/>
            <a:ext cx="1203750" cy="1113750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FC821F13-DE76-3146-831A-DB4C97CA1E87}"/>
              </a:ext>
            </a:extLst>
          </p:cNvPr>
          <p:cNvSpPr txBox="1"/>
          <p:nvPr/>
        </p:nvSpPr>
        <p:spPr>
          <a:xfrm>
            <a:off x="1784803" y="330341"/>
            <a:ext cx="3937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>
                <a:solidFill>
                  <a:schemeClr val="accent4">
                    <a:lumMod val="50000"/>
                  </a:schemeClr>
                </a:solidFill>
                <a:cs typeface="+mn-ea"/>
                <a:sym typeface="+mn-lt"/>
              </a:rPr>
              <a:t>（一）并查集精髓</a:t>
            </a:r>
          </a:p>
        </p:txBody>
      </p:sp>
      <p:sp>
        <p:nvSpPr>
          <p:cNvPr id="9" name="内容占位符 2">
            <a:extLst>
              <a:ext uri="{FF2B5EF4-FFF2-40B4-BE49-F238E27FC236}">
                <a16:creationId xmlns:a16="http://schemas.microsoft.com/office/drawing/2014/main" id="{BA76704F-2FEC-4FFA-B18E-FB87ABD27A94}"/>
              </a:ext>
            </a:extLst>
          </p:cNvPr>
          <p:cNvSpPr txBox="1">
            <a:spLocks/>
          </p:cNvSpPr>
          <p:nvPr/>
        </p:nvSpPr>
        <p:spPr>
          <a:xfrm>
            <a:off x="1892833" y="1133891"/>
            <a:ext cx="9601196" cy="331893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8000">
              <a:lnSpc>
                <a:spcPts val="3200"/>
              </a:lnSpc>
              <a:spcBef>
                <a:spcPts val="600"/>
              </a:spcBef>
            </a:pPr>
            <a:r>
              <a:rPr lang="zh-CN" altLang="en-US" sz="3200" dirty="0"/>
              <a:t>用于“查找集合中的元素”与“</a:t>
            </a:r>
            <a:r>
              <a:rPr lang="zh-CN" altLang="en-US" sz="3200" dirty="0">
                <a:highlight>
                  <a:srgbClr val="FFFF00"/>
                </a:highlight>
              </a:rPr>
              <a:t>合并不相交集合</a:t>
            </a:r>
            <a:r>
              <a:rPr lang="zh-CN" altLang="en-US" sz="3200" dirty="0"/>
              <a:t>” 。</a:t>
            </a:r>
            <a:endParaRPr lang="en-US" altLang="zh-CN" sz="3200" dirty="0"/>
          </a:p>
          <a:p>
            <a:pPr marL="288000">
              <a:lnSpc>
                <a:spcPts val="3200"/>
              </a:lnSpc>
              <a:spcBef>
                <a:spcPts val="600"/>
              </a:spcBef>
            </a:pPr>
            <a:endParaRPr lang="en-US" altLang="zh-CN" sz="3200" dirty="0"/>
          </a:p>
          <a:p>
            <a:pPr marL="288000">
              <a:lnSpc>
                <a:spcPts val="3200"/>
              </a:lnSpc>
              <a:spcBef>
                <a:spcPts val="600"/>
              </a:spcBef>
            </a:pPr>
            <a:endParaRPr lang="en-US" altLang="zh-CN" sz="32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33940AF-CAE4-41B9-9DCD-14DE75394F0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0" r="2680" b="91540"/>
          <a:stretch/>
        </p:blipFill>
        <p:spPr>
          <a:xfrm>
            <a:off x="1665762" y="1652658"/>
            <a:ext cx="9138432" cy="445803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CD984688-69BC-41A6-8A0A-95D63F78DD55}"/>
              </a:ext>
            </a:extLst>
          </p:cNvPr>
          <p:cNvSpPr txBox="1"/>
          <p:nvPr/>
        </p:nvSpPr>
        <p:spPr>
          <a:xfrm>
            <a:off x="5433593" y="2654344"/>
            <a:ext cx="58466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注意：关键字“</a:t>
            </a:r>
            <a:r>
              <a:rPr lang="en-US" altLang="zh-CN" sz="2400" dirty="0"/>
              <a:t>union</a:t>
            </a:r>
            <a:r>
              <a:rPr lang="zh-CN" altLang="en-US" sz="2400" dirty="0"/>
              <a:t>”是一种特殊的类，也是一种构造类型的数据结构。</a:t>
            </a:r>
            <a:endParaRPr lang="zh-CN" altLang="en-US" sz="2400" dirty="0">
              <a:latin typeface="+mn-ea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A069523-C7F4-4730-AE74-BC20F016800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5370" y="2152469"/>
            <a:ext cx="3544406" cy="2496797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8B3DACEE-7F0E-4445-8352-9AAA7F36351F}"/>
              </a:ext>
            </a:extLst>
          </p:cNvPr>
          <p:cNvSpPr txBox="1"/>
          <p:nvPr/>
        </p:nvSpPr>
        <p:spPr>
          <a:xfrm>
            <a:off x="1665762" y="5214511"/>
            <a:ext cx="73375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</a:rPr>
              <a:t>可以将</a:t>
            </a:r>
            <a:r>
              <a:rPr lang="en-US" altLang="zh-CN" sz="2400" dirty="0">
                <a:solidFill>
                  <a:srgbClr val="FF0000"/>
                </a:solidFill>
              </a:rPr>
              <a:t>fa[</a:t>
            </a:r>
            <a:r>
              <a:rPr lang="en-US" altLang="zh-CN" sz="2400" dirty="0"/>
              <a:t>fa[x]</a:t>
            </a:r>
            <a:r>
              <a:rPr lang="en-US" altLang="zh-CN" sz="2400" dirty="0">
                <a:solidFill>
                  <a:srgbClr val="FF0000"/>
                </a:solidFill>
              </a:rPr>
              <a:t>]</a:t>
            </a:r>
            <a:r>
              <a:rPr lang="zh-CN" altLang="en-US" sz="2400" dirty="0">
                <a:solidFill>
                  <a:srgbClr val="FF0000"/>
                </a:solidFill>
              </a:rPr>
              <a:t>指向</a:t>
            </a:r>
            <a:r>
              <a:rPr lang="en-US" altLang="zh-CN" sz="2400" dirty="0"/>
              <a:t>fa[y]</a:t>
            </a:r>
            <a:r>
              <a:rPr lang="en-US" altLang="zh-CN" sz="2400" dirty="0">
                <a:solidFill>
                  <a:srgbClr val="FF0000"/>
                </a:solidFill>
              </a:rPr>
              <a:t>;</a:t>
            </a:r>
            <a:r>
              <a:rPr lang="zh-CN" altLang="en-US" sz="2400" dirty="0">
                <a:solidFill>
                  <a:srgbClr val="FF0000"/>
                </a:solidFill>
              </a:rPr>
              <a:t>也可以</a:t>
            </a:r>
            <a:r>
              <a:rPr lang="en-US" altLang="zh-CN" sz="2400" dirty="0">
                <a:solidFill>
                  <a:srgbClr val="FF0000"/>
                </a:solidFill>
              </a:rPr>
              <a:t>fa[</a:t>
            </a:r>
            <a:r>
              <a:rPr lang="en-US" altLang="zh-CN" sz="2400" dirty="0"/>
              <a:t>fa[y]</a:t>
            </a:r>
            <a:r>
              <a:rPr lang="en-US" altLang="zh-CN" sz="2400" dirty="0">
                <a:solidFill>
                  <a:srgbClr val="FF0000"/>
                </a:solidFill>
              </a:rPr>
              <a:t>]</a:t>
            </a:r>
            <a:r>
              <a:rPr lang="zh-CN" altLang="en-US" sz="2400" dirty="0">
                <a:solidFill>
                  <a:srgbClr val="FF0000"/>
                </a:solidFill>
              </a:rPr>
              <a:t>指向</a:t>
            </a:r>
            <a:r>
              <a:rPr lang="en-US" altLang="zh-CN" sz="2400" dirty="0"/>
              <a:t>fa[x]</a:t>
            </a:r>
            <a:r>
              <a:rPr lang="zh-CN" altLang="en-US" sz="2400" dirty="0">
                <a:solidFill>
                  <a:srgbClr val="FF0000"/>
                </a:solidFill>
              </a:rPr>
              <a:t>，</a:t>
            </a:r>
            <a:endParaRPr lang="en-US" altLang="zh-CN" sz="2400" dirty="0">
              <a:solidFill>
                <a:srgbClr val="FF0000"/>
              </a:solidFill>
            </a:endParaRPr>
          </a:p>
          <a:p>
            <a:r>
              <a:rPr lang="zh-CN" altLang="en-US" sz="2400">
                <a:solidFill>
                  <a:srgbClr val="FF0000"/>
                </a:solidFill>
              </a:rPr>
              <a:t>视情况而定</a:t>
            </a:r>
            <a:endParaRPr lang="zh-CN" altLang="en-US" sz="2400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B6B1D6D-2E16-43C9-BF58-42B71A62CF4D}"/>
              </a:ext>
            </a:extLst>
          </p:cNvPr>
          <p:cNvSpPr txBox="1"/>
          <p:nvPr/>
        </p:nvSpPr>
        <p:spPr>
          <a:xfrm>
            <a:off x="5446847" y="3618914"/>
            <a:ext cx="510909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实参经过函数处理后，</a:t>
            </a:r>
            <a:endParaRPr lang="en-US" altLang="zh-CN" sz="2400" dirty="0"/>
          </a:p>
          <a:p>
            <a:r>
              <a:rPr lang="zh-CN" altLang="en-US" sz="2400" dirty="0"/>
              <a:t>值并没有发生改变，</a:t>
            </a:r>
            <a:endParaRPr lang="en-US" altLang="zh-CN" sz="2400" dirty="0"/>
          </a:p>
          <a:p>
            <a:r>
              <a:rPr lang="zh-CN" altLang="en-US" sz="2400" dirty="0"/>
              <a:t>改变的是它的一个副本，即形参的值</a:t>
            </a:r>
            <a:endParaRPr lang="zh-CN" altLang="en-US" sz="2400" dirty="0">
              <a:latin typeface="+mn-ea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196A5F31-43C5-485B-BB05-E30D10F0D847}"/>
              </a:ext>
            </a:extLst>
          </p:cNvPr>
          <p:cNvSpPr/>
          <p:nvPr/>
        </p:nvSpPr>
        <p:spPr>
          <a:xfrm>
            <a:off x="2786682" y="3580228"/>
            <a:ext cx="966621" cy="490307"/>
          </a:xfrm>
          <a:prstGeom prst="ellipse">
            <a:avLst/>
          </a:prstGeom>
          <a:ln w="3810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5827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:blinds dir="vert"/>
      </p:transition>
    </mc:Choice>
    <mc:Fallback xmlns="">
      <p:transition spd="slow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6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49" presetClass="entr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8" grpId="2" animBg="1"/>
      <p:bldP spid="2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 7"/>
          <p:cNvSpPr/>
          <p:nvPr/>
        </p:nvSpPr>
        <p:spPr>
          <a:xfrm>
            <a:off x="864975" y="742950"/>
            <a:ext cx="431800" cy="577850"/>
          </a:xfrm>
          <a:custGeom>
            <a:avLst/>
            <a:gdLst>
              <a:gd name="connsiteX0" fmla="*/ 88900 w 431800"/>
              <a:gd name="connsiteY0" fmla="*/ 0 h 577850"/>
              <a:gd name="connsiteX1" fmla="*/ 0 w 431800"/>
              <a:gd name="connsiteY1" fmla="*/ 133350 h 577850"/>
              <a:gd name="connsiteX2" fmla="*/ 25400 w 431800"/>
              <a:gd name="connsiteY2" fmla="*/ 298450 h 577850"/>
              <a:gd name="connsiteX3" fmla="*/ 158750 w 431800"/>
              <a:gd name="connsiteY3" fmla="*/ 577850 h 577850"/>
              <a:gd name="connsiteX4" fmla="*/ 361950 w 431800"/>
              <a:gd name="connsiteY4" fmla="*/ 501650 h 577850"/>
              <a:gd name="connsiteX5" fmla="*/ 431800 w 431800"/>
              <a:gd name="connsiteY5" fmla="*/ 393700 h 577850"/>
              <a:gd name="connsiteX6" fmla="*/ 215900 w 431800"/>
              <a:gd name="connsiteY6" fmla="*/ 38100 h 577850"/>
              <a:gd name="connsiteX7" fmla="*/ 88900 w 431800"/>
              <a:gd name="connsiteY7" fmla="*/ 0 h 577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31800" h="577850">
                <a:moveTo>
                  <a:pt x="88900" y="0"/>
                </a:moveTo>
                <a:lnTo>
                  <a:pt x="0" y="133350"/>
                </a:lnTo>
                <a:lnTo>
                  <a:pt x="25400" y="298450"/>
                </a:lnTo>
                <a:lnTo>
                  <a:pt x="158750" y="577850"/>
                </a:lnTo>
                <a:lnTo>
                  <a:pt x="361950" y="501650"/>
                </a:lnTo>
                <a:lnTo>
                  <a:pt x="431800" y="393700"/>
                </a:lnTo>
                <a:lnTo>
                  <a:pt x="215900" y="38100"/>
                </a:lnTo>
                <a:lnTo>
                  <a:pt x="88900" y="0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 w="127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256572">
            <a:off x="9909819" y="5299254"/>
            <a:ext cx="1788750" cy="132750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975" y="625502"/>
            <a:ext cx="1203750" cy="1113750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FC821F13-DE76-3146-831A-DB4C97CA1E87}"/>
              </a:ext>
            </a:extLst>
          </p:cNvPr>
          <p:cNvSpPr txBox="1"/>
          <p:nvPr/>
        </p:nvSpPr>
        <p:spPr>
          <a:xfrm>
            <a:off x="1784803" y="330341"/>
            <a:ext cx="3937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>
                <a:solidFill>
                  <a:schemeClr val="accent4">
                    <a:lumMod val="50000"/>
                  </a:schemeClr>
                </a:solidFill>
                <a:cs typeface="+mn-ea"/>
                <a:sym typeface="+mn-lt"/>
              </a:rPr>
              <a:t>（一）并查集精髓</a:t>
            </a:r>
          </a:p>
        </p:txBody>
      </p:sp>
      <p:sp>
        <p:nvSpPr>
          <p:cNvPr id="9" name="内容占位符 2">
            <a:extLst>
              <a:ext uri="{FF2B5EF4-FFF2-40B4-BE49-F238E27FC236}">
                <a16:creationId xmlns:a16="http://schemas.microsoft.com/office/drawing/2014/main" id="{BA76704F-2FEC-4FFA-B18E-FB87ABD27A94}"/>
              </a:ext>
            </a:extLst>
          </p:cNvPr>
          <p:cNvSpPr txBox="1">
            <a:spLocks/>
          </p:cNvSpPr>
          <p:nvPr/>
        </p:nvSpPr>
        <p:spPr>
          <a:xfrm>
            <a:off x="1892833" y="1133891"/>
            <a:ext cx="9601196" cy="331893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8000">
              <a:lnSpc>
                <a:spcPts val="3200"/>
              </a:lnSpc>
              <a:spcBef>
                <a:spcPts val="600"/>
              </a:spcBef>
            </a:pPr>
            <a:r>
              <a:rPr lang="zh-CN" altLang="en-US" sz="3200" dirty="0"/>
              <a:t>用于“查找集合中的元素”与“</a:t>
            </a:r>
            <a:r>
              <a:rPr lang="zh-CN" altLang="en-US" sz="3200" dirty="0">
                <a:highlight>
                  <a:srgbClr val="FFFF00"/>
                </a:highlight>
              </a:rPr>
              <a:t>合并不相交集合</a:t>
            </a:r>
            <a:r>
              <a:rPr lang="zh-CN" altLang="en-US" sz="3200" dirty="0"/>
              <a:t>” 。</a:t>
            </a:r>
            <a:endParaRPr lang="en-US" altLang="zh-CN" sz="3200" dirty="0"/>
          </a:p>
          <a:p>
            <a:pPr marL="288000">
              <a:lnSpc>
                <a:spcPts val="3200"/>
              </a:lnSpc>
              <a:spcBef>
                <a:spcPts val="600"/>
              </a:spcBef>
            </a:pPr>
            <a:endParaRPr lang="en-US" altLang="zh-CN" sz="3200" dirty="0"/>
          </a:p>
          <a:p>
            <a:pPr marL="288000">
              <a:lnSpc>
                <a:spcPts val="3200"/>
              </a:lnSpc>
              <a:spcBef>
                <a:spcPts val="600"/>
              </a:spcBef>
            </a:pPr>
            <a:endParaRPr lang="en-US" altLang="zh-CN" sz="32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33940AF-CAE4-41B9-9DCD-14DE75394F0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0" r="2680" b="91540"/>
          <a:stretch/>
        </p:blipFill>
        <p:spPr>
          <a:xfrm>
            <a:off x="1665762" y="1652658"/>
            <a:ext cx="9138432" cy="445803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93D963D1-FCEA-4AFF-8667-80FE1942842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5762" y="2241145"/>
            <a:ext cx="6064870" cy="4269442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477AE3B1-AA94-4E5A-A59E-322377E6401D}"/>
              </a:ext>
            </a:extLst>
          </p:cNvPr>
          <p:cNvSpPr txBox="1"/>
          <p:nvPr/>
        </p:nvSpPr>
        <p:spPr>
          <a:xfrm>
            <a:off x="7940446" y="5123944"/>
            <a:ext cx="33437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rgbClr val="FF0000"/>
                </a:solidFill>
                <a:latin typeface="+mn-ea"/>
              </a:rPr>
              <a:t>题目需要时，需要明确指向</a:t>
            </a:r>
          </a:p>
        </p:txBody>
      </p:sp>
    </p:spTree>
    <p:extLst>
      <p:ext uri="{BB962C8B-B14F-4D97-AF65-F5344CB8AC3E}">
        <p14:creationId xmlns:p14="http://schemas.microsoft.com/office/powerpoint/2010/main" val="3717612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:blinds dir="vert"/>
      </p:transition>
    </mc:Choice>
    <mc:Fallback xmlns="">
      <p:transition spd="slow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6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49" presetClass="entr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8" grpId="2" animBg="1"/>
      <p:bldP spid="25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手绘商务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 w="12700">
          <a:solidFill>
            <a:schemeClr val="tx1"/>
          </a:solidFill>
          <a:prstDash val="dashDot"/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spDef>
    <a:lnDef>
      <a:spPr>
        <a:ln w="12700">
          <a:solidFill>
            <a:schemeClr val="tx1"/>
          </a:solidFill>
          <a:prstDash val="dashDot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3600" smtClean="0">
            <a:latin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1315</Words>
  <Application>Microsoft Office PowerPoint</Application>
  <PresentationFormat>宽屏</PresentationFormat>
  <Paragraphs>189</Paragraphs>
  <Slides>35</Slides>
  <Notes>35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35</vt:i4>
      </vt:variant>
    </vt:vector>
  </HeadingPairs>
  <TitlesOfParts>
    <vt:vector size="41" baseType="lpstr">
      <vt:lpstr>宋体</vt:lpstr>
      <vt:lpstr>微软雅黑</vt:lpstr>
      <vt:lpstr>Arial</vt:lpstr>
      <vt:lpstr>Calibri</vt:lpstr>
      <vt:lpstr>Verdana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手绘商务</dc:title>
  <dc:creator/>
  <cp:lastModifiedBy/>
  <cp:revision>1</cp:revision>
  <dcterms:created xsi:type="dcterms:W3CDTF">2017-04-24T12:17:30Z</dcterms:created>
  <dcterms:modified xsi:type="dcterms:W3CDTF">2018-08-22T20:04:07Z</dcterms:modified>
</cp:coreProperties>
</file>